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Props+xml" PartName="/ppt/presProps.xml"/>
  <Override ContentType="application/vnd.openxmlformats-officedocument.presentationml.presentation.main+xml" PartName="/ppt/presentation.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2"></Relationship><Relationship Target="docProps/app.xml" Type="http://schemas.openxmlformats.org/officeDocument/2006/relationships/extended-properties" Id="rId3"></Relationship><Relationship Target="docProps/custom.xml" Type="http://schemas.openxmlformats.org/officeDocument/2006/relationships/custom-properties" Id="rId4"></Relationship><Relationship Target="docProps/thumbnail.jpeg" Type="http://schemas.openxmlformats.org/package/2006/relationships/metadata/thumbnail" Id="rId6"></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8" r:id="rId2"/>
  </p:sldMasterIdLst>
  <p:notesMasterIdLst>
    <p:notesMasterId r:id="rId23"/>
  </p:notesMasterIdLst>
  <p:sldIdLst>
    <p:sldId id="301" r:id="rId3"/>
    <p:sldId id="303" r:id="rId4"/>
    <p:sldId id="304" r:id="rId5"/>
    <p:sldId id="322" r:id="rId6"/>
    <p:sldId id="305" r:id="rId7"/>
    <p:sldId id="306" r:id="rId8"/>
    <p:sldId id="307" r:id="rId9"/>
    <p:sldId id="308" r:id="rId10"/>
    <p:sldId id="309" r:id="rId11"/>
    <p:sldId id="312" r:id="rId12"/>
    <p:sldId id="323" r:id="rId13"/>
    <p:sldId id="313" r:id="rId14"/>
    <p:sldId id="314" r:id="rId15"/>
    <p:sldId id="315" r:id="rId16"/>
    <p:sldId id="324" r:id="rId17"/>
    <p:sldId id="316" r:id="rId18"/>
    <p:sldId id="317" r:id="rId19"/>
    <p:sldId id="318" r:id="rId20"/>
    <p:sldId id="319" r:id="rId21"/>
    <p:sldId id="32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DE7A25-5EDF-424A-A546-1DAA174384A1}" v="35" dt="2025-01-13T04:20:57.0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7" autoAdjust="0"/>
  </p:normalViewPr>
  <p:slideViewPr>
    <p:cSldViewPr>
      <p:cViewPr varScale="1">
        <p:scale>
          <a:sx n="87" d="100"/>
          <a:sy n="87" d="100"/>
        </p:scale>
        <p:origin x="-1464" y="-78"/>
      </p:cViewPr>
      <p:guideLst>
        <p:guide orient="horz" pos="2160"/>
        <p:guide pos="2880"/>
      </p:guideLst>
    </p:cSldViewPr>
  </p:slideViewPr>
  <p:outlineViewPr>
    <p:cViewPr>
      <p:scale>
        <a:sx n="33" d="100"/>
        <a:sy n="33" d="100"/>
      </p:scale>
      <p:origin x="48" y="552"/>
    </p:cViewPr>
    <p:sldLst>
      <p:sld r:id="rId1" collapse="1"/>
    </p:sldLst>
  </p:outlineViewPr>
  <p:notesTextViewPr>
    <p:cViewPr>
      <p:scale>
        <a:sx n="100" d="100"/>
        <a:sy n="100" d="100"/>
      </p:scale>
      <p:origin x="0" y="0"/>
    </p:cViewPr>
  </p:notesTextViewPr>
  <p:gridSpacing cx="76200" cy="76200"/>
</p:viewPr>
</file>

<file path=ppt/_rels/presentation.xml.rels><?xml version="1.0" encoding="UTF-8" ?><Relationships xmlns="http://schemas.openxmlformats.org/package/2006/relationships"><Relationship Target="slides/slide6.xml" Type="http://schemas.openxmlformats.org/officeDocument/2006/relationships/slide" Id="rId8"></Relationship><Relationship Target="slides/slide11.xml" Type="http://schemas.openxmlformats.org/officeDocument/2006/relationships/slide" Id="rId13"></Relationship><Relationship Target="slides/slide16.xml" Type="http://schemas.openxmlformats.org/officeDocument/2006/relationships/slide" Id="rId18"></Relationship><Relationship Target="theme/theme1.xml" Type="http://schemas.openxmlformats.org/officeDocument/2006/relationships/theme" Id="rId26"></Relationship><Relationship Target="slides/slide1.xml" Type="http://schemas.openxmlformats.org/officeDocument/2006/relationships/slide" Id="rId3"></Relationship><Relationship Target="slides/slide19.xml" Type="http://schemas.openxmlformats.org/officeDocument/2006/relationships/slide" Id="rId21"></Relationship><Relationship Target="slides/slide5.xml" Type="http://schemas.openxmlformats.org/officeDocument/2006/relationships/slide" Id="rId7"></Relationship><Relationship Target="slides/slide10.xml" Type="http://schemas.openxmlformats.org/officeDocument/2006/relationships/slide" Id="rId12"></Relationship><Relationship Target="slides/slide15.xml" Type="http://schemas.openxmlformats.org/officeDocument/2006/relationships/slide" Id="rId17"></Relationship><Relationship Target="viewProps.xml" Type="http://schemas.openxmlformats.org/officeDocument/2006/relationships/viewProps" Id="rId25"></Relationship><Relationship Target="slideMasters/slideMaster2.xml" Type="http://schemas.openxmlformats.org/officeDocument/2006/relationships/slideMaster" Id="rId2"></Relationship><Relationship Target="slides/slide14.xml" Type="http://schemas.openxmlformats.org/officeDocument/2006/relationships/slide" Id="rId16"></Relationship><Relationship Target="slides/slide18.xml" Type="http://schemas.openxmlformats.org/officeDocument/2006/relationships/slide" Id="rId20"></Relationship><Relationship Target="slideMasters/slideMaster1.xml" Type="http://schemas.openxmlformats.org/officeDocument/2006/relationships/slideMaster" Id="rId1"></Relationship><Relationship Target="slides/slide4.xml" Type="http://schemas.openxmlformats.org/officeDocument/2006/relationships/slide" Id="rId6"></Relationship><Relationship Target="slides/slide9.xml" Type="http://schemas.openxmlformats.org/officeDocument/2006/relationships/slide" Id="rId11"></Relationship><Relationship Target="presProps.xml" Type="http://schemas.openxmlformats.org/officeDocument/2006/relationships/presProps" Id="rId24"></Relationship><Relationship Target="slides/slide3.xml" Type="http://schemas.openxmlformats.org/officeDocument/2006/relationships/slide" Id="rId5"></Relationship><Relationship Target="slides/slide13.xml" Type="http://schemas.openxmlformats.org/officeDocument/2006/relationships/slide" Id="rId15"></Relationship><Relationship Target="notesMasters/notesMaster1.xml" Type="http://schemas.openxmlformats.org/officeDocument/2006/relationships/notesMaster" Id="rId23"></Relationship><Relationship Target="revisionInfo.xml" Type="http://schemas.microsoft.com/office/2015/10/relationships/revisionInfo" Id="rId28"></Relationship><Relationship Target="slides/slide8.xml" Type="http://schemas.openxmlformats.org/officeDocument/2006/relationships/slide" Id="rId10"></Relationship><Relationship Target="slides/slide17.xml" Type="http://schemas.openxmlformats.org/officeDocument/2006/relationships/slide" Id="rId19"></Relationship><Relationship Target="slides/slide2.xml" Type="http://schemas.openxmlformats.org/officeDocument/2006/relationships/slide" Id="rId4"></Relationship><Relationship Target="slides/slide7.xml" Type="http://schemas.openxmlformats.org/officeDocument/2006/relationships/slide" Id="rId9"></Relationship><Relationship Target="slides/slide12.xml" Type="http://schemas.openxmlformats.org/officeDocument/2006/relationships/slide" Id="rId14"></Relationship><Relationship Target="slides/slide20.xml" Type="http://schemas.openxmlformats.org/officeDocument/2006/relationships/slide" Id="rId22"></Relationship><Relationship Target="tableStyles.xml" Type="http://schemas.openxmlformats.org/officeDocument/2006/relationships/tableStyles" Id="rId27"></Relationship></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491C2-0C74-4C0D-8529-978E0CC94AAD}" type="datetimeFigureOut">
              <a:rPr lang="en-AU" smtClean="0"/>
              <a:pPr/>
              <a:t>7/02/2025</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C3D59A-EFF6-4EDC-9404-940DF68FC971}" type="slidenum">
              <a:rPr lang="en-AU" smtClean="0"/>
              <a:pPr/>
              <a:t>‹#›</a:t>
            </a:fld>
            <a:endParaRPr lang="en-AU" dirty="0"/>
          </a:p>
        </p:txBody>
      </p:sp>
    </p:spTree>
    <p:extLst>
      <p:ext uri="{BB962C8B-B14F-4D97-AF65-F5344CB8AC3E}">
        <p14:creationId xmlns:p14="http://schemas.microsoft.com/office/powerpoint/2010/main" val="1126441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46326" rtl="0" eaLnBrk="1" fontAlgn="base" latinLnBrk="0" hangingPunct="1">
              <a:lnSpc>
                <a:spcPct val="100000"/>
              </a:lnSpc>
              <a:spcBef>
                <a:spcPct val="0"/>
              </a:spcBef>
              <a:spcAft>
                <a:spcPct val="0"/>
              </a:spcAft>
              <a:buClrTx/>
              <a:buSzTx/>
              <a:buFontTx/>
              <a:buNone/>
              <a:tabLst/>
              <a:defRPr/>
            </a:pPr>
            <a:fld id="{3A030441-5312-4353-9384-4670A3CEDE2D}" type="slidenum">
              <a:rPr kumimoji="0" lang="es-ES" sz="1200" b="0" i="0" u="none" strike="noStrike" kern="1200" cap="none" spc="0" normalizeH="0" baseline="0" noProof="0">
                <a:ln>
                  <a:noFill/>
                </a:ln>
                <a:solidFill>
                  <a:srgbClr val="000000"/>
                </a:solidFill>
                <a:effectLst/>
                <a:uLnTx/>
                <a:uFillTx/>
                <a:latin typeface="Arial" charset="0"/>
                <a:ea typeface="+mn-ea"/>
                <a:cs typeface="Arial" charset="0"/>
              </a:rPr>
              <a:pPr marL="0" marR="0" lvl="0" indent="0" algn="r" defTabSz="946326" rtl="0" eaLnBrk="1" fontAlgn="base" latinLnBrk="0" hangingPunct="1">
                <a:lnSpc>
                  <a:spcPct val="100000"/>
                </a:lnSpc>
                <a:spcBef>
                  <a:spcPct val="0"/>
                </a:spcBef>
                <a:spcAft>
                  <a:spcPct val="0"/>
                </a:spcAft>
                <a:buClrTx/>
                <a:buSzTx/>
                <a:buFontTx/>
                <a:buNone/>
                <a:tabLst/>
                <a:defRPr/>
              </a:pPr>
              <a:t>6</a:t>
            </a:fld>
            <a:endParaRPr kumimoji="0" lang="es-ES" sz="12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264194" name="Rectangle 2"/>
          <p:cNvSpPr>
            <a:spLocks noGrp="1" noRot="1" noChangeAspect="1" noChangeArrowheads="1" noTextEdit="1"/>
          </p:cNvSpPr>
          <p:nvPr>
            <p:ph type="sldImg"/>
          </p:nvPr>
        </p:nvSpPr>
        <p:spPr>
          <a:xfrm>
            <a:off x="1100138" y="676275"/>
            <a:ext cx="4608512" cy="3457575"/>
          </a:xfrm>
          <a:ln/>
        </p:spPr>
      </p:sp>
      <p:sp>
        <p:nvSpPr>
          <p:cNvPr id="264195" name="Rectangle 3"/>
          <p:cNvSpPr>
            <a:spLocks noGrp="1" noChangeArrowheads="1"/>
          </p:cNvSpPr>
          <p:nvPr>
            <p:ph type="body" idx="1"/>
          </p:nvPr>
        </p:nvSpPr>
        <p:spPr>
          <a:xfrm>
            <a:off x="914712" y="4342465"/>
            <a:ext cx="5028579" cy="4114487"/>
          </a:xfrm>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1080676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2565128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6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19800" cy="5826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3806979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304800"/>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41763"/>
            <a:ext cx="4038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41763"/>
            <a:ext cx="4038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248400"/>
            <a:ext cx="2133600" cy="457200"/>
          </a:xfrm>
        </p:spPr>
        <p:txBody>
          <a:bodyPr/>
          <a:lstStyle>
            <a:lvl1pPr>
              <a:defRPr/>
            </a:lvl1pPr>
          </a:lstStyle>
          <a:p>
            <a:pPr>
              <a:defRPr/>
            </a:pPr>
            <a:endParaRPr lang="en-US" altLang="ja-JP"/>
          </a:p>
        </p:txBody>
      </p:sp>
    </p:spTree>
    <p:extLst>
      <p:ext uri="{BB962C8B-B14F-4D97-AF65-F5344CB8AC3E}">
        <p14:creationId xmlns:p14="http://schemas.microsoft.com/office/powerpoint/2010/main" val="24939682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150938" y="214313"/>
            <a:ext cx="7804150" cy="591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Date Placeholder 2"/>
          <p:cNvSpPr>
            <a:spLocks noGrp="1"/>
          </p:cNvSpPr>
          <p:nvPr>
            <p:ph type="dt" sz="half" idx="10"/>
          </p:nvPr>
        </p:nvSpPr>
        <p:spPr>
          <a:xfrm>
            <a:off x="1162050" y="6243638"/>
            <a:ext cx="1905000" cy="457200"/>
          </a:xfrm>
        </p:spPr>
        <p:txBody>
          <a:bodyPr/>
          <a:lstStyle>
            <a:lvl1pPr>
              <a:defRPr/>
            </a:lvl1pPr>
          </a:lstStyle>
          <a:p>
            <a:pPr>
              <a:defRPr/>
            </a:pPr>
            <a:endParaRPr lang="en-US" altLang="ja-JP"/>
          </a:p>
        </p:txBody>
      </p:sp>
      <p:sp>
        <p:nvSpPr>
          <p:cNvPr id="4" name="Footer Placeholder 3"/>
          <p:cNvSpPr>
            <a:spLocks noGrp="1"/>
          </p:cNvSpPr>
          <p:nvPr>
            <p:ph type="ftr" sz="quarter" idx="11"/>
          </p:nvPr>
        </p:nvSpPr>
        <p:spPr>
          <a:xfrm>
            <a:off x="3657600" y="6243638"/>
            <a:ext cx="2895600" cy="457200"/>
          </a:xfrm>
          <a:prstGeom prst="rect">
            <a:avLst/>
          </a:prstGeom>
        </p:spPr>
        <p:txBody>
          <a:bodyPr/>
          <a:lstStyle>
            <a:lvl1pPr>
              <a:defRPr/>
            </a:lvl1pPr>
          </a:lstStyle>
          <a:p>
            <a:pPr>
              <a:defRPr/>
            </a:pPr>
            <a:endParaRPr lang="en-US" altLang="ja-JP"/>
          </a:p>
        </p:txBody>
      </p:sp>
      <p:sp>
        <p:nvSpPr>
          <p:cNvPr id="5" name="Slide Number Placeholder 4"/>
          <p:cNvSpPr>
            <a:spLocks noGrp="1"/>
          </p:cNvSpPr>
          <p:nvPr>
            <p:ph type="sldNum" sz="quarter" idx="12"/>
          </p:nvPr>
        </p:nvSpPr>
        <p:spPr>
          <a:xfrm>
            <a:off x="7042150" y="6243638"/>
            <a:ext cx="1905000" cy="457200"/>
          </a:xfrm>
          <a:prstGeom prst="rect">
            <a:avLst/>
          </a:prstGeom>
        </p:spPr>
        <p:txBody>
          <a:bodyPr/>
          <a:lstStyle>
            <a:lvl1pPr>
              <a:defRPr/>
            </a:lvl1pPr>
          </a:lstStyle>
          <a:p>
            <a:pPr>
              <a:defRPr/>
            </a:pPr>
            <a:fld id="{5842AF29-12FF-4B2C-B73B-26C40A5F1535}" type="slidenum">
              <a:rPr lang="ja-JP" altLang="en-US"/>
              <a:pPr>
                <a:defRPr/>
              </a:pPr>
              <a:t>‹#›</a:t>
            </a:fld>
            <a:endParaRPr lang="en-US" altLang="ja-JP"/>
          </a:p>
        </p:txBody>
      </p:sp>
    </p:spTree>
    <p:extLst>
      <p:ext uri="{BB962C8B-B14F-4D97-AF65-F5344CB8AC3E}">
        <p14:creationId xmlns:p14="http://schemas.microsoft.com/office/powerpoint/2010/main" val="3523301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05DF6A-8F70-69F6-92E0-6E4938E1EAE1}"/>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AU"/>
          </a:p>
        </p:txBody>
      </p:sp>
      <p:sp>
        <p:nvSpPr>
          <p:cNvPr id="3" name="Subtitle 2">
            <a:extLst>
              <a:ext uri="{FF2B5EF4-FFF2-40B4-BE49-F238E27FC236}">
                <a16:creationId xmlns:a16="http://schemas.microsoft.com/office/drawing/2014/main" xmlns="" id="{871F27A5-A241-4731-88FF-3F1787E3447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xmlns="" id="{5727B47D-1569-4D10-FBC1-56151144BFB7}"/>
              </a:ext>
            </a:extLst>
          </p:cNvPr>
          <p:cNvSpPr>
            <a:spLocks noGrp="1"/>
          </p:cNvSpPr>
          <p:nvPr>
            <p:ph type="dt" sz="half" idx="10"/>
          </p:nvPr>
        </p:nvSpPr>
        <p:spPr/>
        <p:txBody>
          <a:bodyPr/>
          <a:lstStyle/>
          <a:p>
            <a:pPr>
              <a:defRPr/>
            </a:pPr>
            <a:endParaRPr lang="en-US" altLang="ja-JP"/>
          </a:p>
        </p:txBody>
      </p:sp>
      <p:sp>
        <p:nvSpPr>
          <p:cNvPr id="5" name="Footer Placeholder 4">
            <a:extLst>
              <a:ext uri="{FF2B5EF4-FFF2-40B4-BE49-F238E27FC236}">
                <a16:creationId xmlns:a16="http://schemas.microsoft.com/office/drawing/2014/main" xmlns="" id="{4684EFEF-7594-C417-68D8-BE5AE3A1554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xmlns="" id="{ED1B574D-AF8B-DEF8-0070-79492FCD3E48}"/>
              </a:ext>
            </a:extLst>
          </p:cNvPr>
          <p:cNvSpPr>
            <a:spLocks noGrp="1"/>
          </p:cNvSpPr>
          <p:nvPr>
            <p:ph type="sldNum" sz="quarter" idx="12"/>
          </p:nvPr>
        </p:nvSpPr>
        <p:spPr/>
        <p:txBody>
          <a:bodyPr/>
          <a:lstStyle/>
          <a:p>
            <a:fld id="{55E91883-6879-4885-B5A7-5310529E5223}" type="slidenum">
              <a:rPr lang="en-AU" smtClean="0"/>
              <a:t>‹#›</a:t>
            </a:fld>
            <a:endParaRPr lang="en-AU"/>
          </a:p>
        </p:txBody>
      </p:sp>
    </p:spTree>
    <p:extLst>
      <p:ext uri="{BB962C8B-B14F-4D97-AF65-F5344CB8AC3E}">
        <p14:creationId xmlns:p14="http://schemas.microsoft.com/office/powerpoint/2010/main" val="963577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78DA14-19D0-4394-69BC-461AAB73D47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xmlns="" id="{D6A93085-8885-B65C-447B-D301213149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xmlns="" id="{166C8CFE-0988-3CFD-D138-BDA5E29CE7B4}"/>
              </a:ext>
            </a:extLst>
          </p:cNvPr>
          <p:cNvSpPr>
            <a:spLocks noGrp="1"/>
          </p:cNvSpPr>
          <p:nvPr>
            <p:ph type="dt" sz="half" idx="10"/>
          </p:nvPr>
        </p:nvSpPr>
        <p:spPr/>
        <p:txBody>
          <a:bodyPr/>
          <a:lstStyle/>
          <a:p>
            <a:pPr>
              <a:defRPr/>
            </a:pPr>
            <a:endParaRPr lang="en-US" altLang="ja-JP"/>
          </a:p>
        </p:txBody>
      </p:sp>
      <p:sp>
        <p:nvSpPr>
          <p:cNvPr id="5" name="Footer Placeholder 4">
            <a:extLst>
              <a:ext uri="{FF2B5EF4-FFF2-40B4-BE49-F238E27FC236}">
                <a16:creationId xmlns:a16="http://schemas.microsoft.com/office/drawing/2014/main" xmlns="" id="{B35CCB9F-2BA7-4425-8B40-85831553BDB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xmlns="" id="{0D22EA95-60C0-A166-1698-FBAB4CD80FF3}"/>
              </a:ext>
            </a:extLst>
          </p:cNvPr>
          <p:cNvSpPr>
            <a:spLocks noGrp="1"/>
          </p:cNvSpPr>
          <p:nvPr>
            <p:ph type="sldNum" sz="quarter" idx="12"/>
          </p:nvPr>
        </p:nvSpPr>
        <p:spPr/>
        <p:txBody>
          <a:bodyPr/>
          <a:lstStyle/>
          <a:p>
            <a:fld id="{55E91883-6879-4885-B5A7-5310529E5223}" type="slidenum">
              <a:rPr lang="en-AU" smtClean="0"/>
              <a:t>‹#›</a:t>
            </a:fld>
            <a:endParaRPr lang="en-AU"/>
          </a:p>
        </p:txBody>
      </p:sp>
    </p:spTree>
    <p:extLst>
      <p:ext uri="{BB962C8B-B14F-4D97-AF65-F5344CB8AC3E}">
        <p14:creationId xmlns:p14="http://schemas.microsoft.com/office/powerpoint/2010/main" val="905296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860DF9-3573-7479-6C1A-A9049F093CA7}"/>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xmlns="" id="{E0539AB2-7565-86CE-FEBB-BF1D35597199}"/>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0E29F400-15B6-5361-366B-5EA5B3E624C6}"/>
              </a:ext>
            </a:extLst>
          </p:cNvPr>
          <p:cNvSpPr>
            <a:spLocks noGrp="1"/>
          </p:cNvSpPr>
          <p:nvPr>
            <p:ph type="dt" sz="half" idx="10"/>
          </p:nvPr>
        </p:nvSpPr>
        <p:spPr/>
        <p:txBody>
          <a:bodyPr/>
          <a:lstStyle/>
          <a:p>
            <a:pPr>
              <a:defRPr/>
            </a:pPr>
            <a:endParaRPr lang="en-US" altLang="ja-JP"/>
          </a:p>
        </p:txBody>
      </p:sp>
      <p:sp>
        <p:nvSpPr>
          <p:cNvPr id="5" name="Footer Placeholder 4">
            <a:extLst>
              <a:ext uri="{FF2B5EF4-FFF2-40B4-BE49-F238E27FC236}">
                <a16:creationId xmlns:a16="http://schemas.microsoft.com/office/drawing/2014/main" xmlns="" id="{3F158212-7F01-96A8-1480-0F0F6AB2792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xmlns="" id="{3EE5FBE1-4283-1E99-962F-4784390507BF}"/>
              </a:ext>
            </a:extLst>
          </p:cNvPr>
          <p:cNvSpPr>
            <a:spLocks noGrp="1"/>
          </p:cNvSpPr>
          <p:nvPr>
            <p:ph type="sldNum" sz="quarter" idx="12"/>
          </p:nvPr>
        </p:nvSpPr>
        <p:spPr/>
        <p:txBody>
          <a:bodyPr/>
          <a:lstStyle/>
          <a:p>
            <a:fld id="{55E91883-6879-4885-B5A7-5310529E5223}" type="slidenum">
              <a:rPr lang="en-AU" smtClean="0"/>
              <a:t>‹#›</a:t>
            </a:fld>
            <a:endParaRPr lang="en-AU"/>
          </a:p>
        </p:txBody>
      </p:sp>
    </p:spTree>
    <p:extLst>
      <p:ext uri="{BB962C8B-B14F-4D97-AF65-F5344CB8AC3E}">
        <p14:creationId xmlns:p14="http://schemas.microsoft.com/office/powerpoint/2010/main" val="15389685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FDE528-FE09-119E-B289-A79B5D4AD7D9}"/>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xmlns="" id="{7B1BB5F2-B1C0-C32B-6A0D-D1278A7E68F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xmlns="" id="{7537935D-72D0-868E-94B1-182927C834A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xmlns="" id="{33631162-F3EB-BF7A-7A06-8EC9D548FCA3}"/>
              </a:ext>
            </a:extLst>
          </p:cNvPr>
          <p:cNvSpPr>
            <a:spLocks noGrp="1"/>
          </p:cNvSpPr>
          <p:nvPr>
            <p:ph type="dt" sz="half" idx="10"/>
          </p:nvPr>
        </p:nvSpPr>
        <p:spPr/>
        <p:txBody>
          <a:bodyPr/>
          <a:lstStyle/>
          <a:p>
            <a:pPr>
              <a:defRPr/>
            </a:pPr>
            <a:endParaRPr lang="en-US" altLang="ja-JP"/>
          </a:p>
        </p:txBody>
      </p:sp>
      <p:sp>
        <p:nvSpPr>
          <p:cNvPr id="6" name="Footer Placeholder 5">
            <a:extLst>
              <a:ext uri="{FF2B5EF4-FFF2-40B4-BE49-F238E27FC236}">
                <a16:creationId xmlns:a16="http://schemas.microsoft.com/office/drawing/2014/main" xmlns="" id="{5ED65BF8-CCDE-AB4C-10A1-AE9E771A426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xmlns="" id="{83735B37-C3DB-7F9E-BB09-A89D4623AF21}"/>
              </a:ext>
            </a:extLst>
          </p:cNvPr>
          <p:cNvSpPr>
            <a:spLocks noGrp="1"/>
          </p:cNvSpPr>
          <p:nvPr>
            <p:ph type="sldNum" sz="quarter" idx="12"/>
          </p:nvPr>
        </p:nvSpPr>
        <p:spPr/>
        <p:txBody>
          <a:bodyPr/>
          <a:lstStyle/>
          <a:p>
            <a:fld id="{55E91883-6879-4885-B5A7-5310529E5223}" type="slidenum">
              <a:rPr lang="en-AU" smtClean="0"/>
              <a:t>‹#›</a:t>
            </a:fld>
            <a:endParaRPr lang="en-AU"/>
          </a:p>
        </p:txBody>
      </p:sp>
    </p:spTree>
    <p:extLst>
      <p:ext uri="{BB962C8B-B14F-4D97-AF65-F5344CB8AC3E}">
        <p14:creationId xmlns:p14="http://schemas.microsoft.com/office/powerpoint/2010/main" val="42706031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D01C52-F1BC-F2D9-4437-D1264A09B5E8}"/>
              </a:ext>
            </a:extLst>
          </p:cNvPr>
          <p:cNvSpPr>
            <a:spLocks noGrp="1"/>
          </p:cNvSpPr>
          <p:nvPr>
            <p:ph type="title"/>
          </p:nvPr>
        </p:nvSpPr>
        <p:spPr>
          <a:xfrm>
            <a:off x="629841" y="365126"/>
            <a:ext cx="78867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xmlns="" id="{0B28D7AF-E847-9BE6-0DBF-7F26A24A83A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FA9D6073-0657-3116-981C-76993A3E0A29}"/>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xmlns="" id="{8D7FBD60-2176-24B5-57CB-33039562CDA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8CB2CF6-BD8F-7B4C-214C-A50B58CD951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xmlns="" id="{F53A7E0F-607E-BC6D-042F-67F2AEEE2443}"/>
              </a:ext>
            </a:extLst>
          </p:cNvPr>
          <p:cNvSpPr>
            <a:spLocks noGrp="1"/>
          </p:cNvSpPr>
          <p:nvPr>
            <p:ph type="dt" sz="half" idx="10"/>
          </p:nvPr>
        </p:nvSpPr>
        <p:spPr/>
        <p:txBody>
          <a:bodyPr/>
          <a:lstStyle/>
          <a:p>
            <a:pPr>
              <a:defRPr/>
            </a:pPr>
            <a:endParaRPr lang="en-US" altLang="ja-JP"/>
          </a:p>
        </p:txBody>
      </p:sp>
      <p:sp>
        <p:nvSpPr>
          <p:cNvPr id="8" name="Footer Placeholder 7">
            <a:extLst>
              <a:ext uri="{FF2B5EF4-FFF2-40B4-BE49-F238E27FC236}">
                <a16:creationId xmlns:a16="http://schemas.microsoft.com/office/drawing/2014/main" xmlns="" id="{4E8EB898-BD1D-7891-F322-1292438B7D9E}"/>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xmlns="" id="{214F5B61-B169-8C76-C7F4-3278D371BF32}"/>
              </a:ext>
            </a:extLst>
          </p:cNvPr>
          <p:cNvSpPr>
            <a:spLocks noGrp="1"/>
          </p:cNvSpPr>
          <p:nvPr>
            <p:ph type="sldNum" sz="quarter" idx="12"/>
          </p:nvPr>
        </p:nvSpPr>
        <p:spPr/>
        <p:txBody>
          <a:bodyPr/>
          <a:lstStyle/>
          <a:p>
            <a:fld id="{55E91883-6879-4885-B5A7-5310529E5223}" type="slidenum">
              <a:rPr lang="en-AU" smtClean="0"/>
              <a:t>‹#›</a:t>
            </a:fld>
            <a:endParaRPr lang="en-AU"/>
          </a:p>
        </p:txBody>
      </p:sp>
    </p:spTree>
    <p:extLst>
      <p:ext uri="{BB962C8B-B14F-4D97-AF65-F5344CB8AC3E}">
        <p14:creationId xmlns:p14="http://schemas.microsoft.com/office/powerpoint/2010/main" val="425256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988546-716F-52C6-4176-B31704E61599}"/>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xmlns="" id="{FDD37D94-3765-25AB-B400-480883B56934}"/>
              </a:ext>
            </a:extLst>
          </p:cNvPr>
          <p:cNvSpPr>
            <a:spLocks noGrp="1"/>
          </p:cNvSpPr>
          <p:nvPr>
            <p:ph type="dt" sz="half" idx="10"/>
          </p:nvPr>
        </p:nvSpPr>
        <p:spPr/>
        <p:txBody>
          <a:bodyPr/>
          <a:lstStyle/>
          <a:p>
            <a:pPr>
              <a:defRPr/>
            </a:pPr>
            <a:endParaRPr lang="en-US" altLang="ja-JP"/>
          </a:p>
        </p:txBody>
      </p:sp>
      <p:sp>
        <p:nvSpPr>
          <p:cNvPr id="4" name="Footer Placeholder 3">
            <a:extLst>
              <a:ext uri="{FF2B5EF4-FFF2-40B4-BE49-F238E27FC236}">
                <a16:creationId xmlns:a16="http://schemas.microsoft.com/office/drawing/2014/main" xmlns="" id="{36FB45DC-90FD-5238-FAE3-121854148002}"/>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xmlns="" id="{19769440-A6DF-AC6A-4447-3613138AE180}"/>
              </a:ext>
            </a:extLst>
          </p:cNvPr>
          <p:cNvSpPr>
            <a:spLocks noGrp="1"/>
          </p:cNvSpPr>
          <p:nvPr>
            <p:ph type="sldNum" sz="quarter" idx="12"/>
          </p:nvPr>
        </p:nvSpPr>
        <p:spPr/>
        <p:txBody>
          <a:bodyPr/>
          <a:lstStyle/>
          <a:p>
            <a:fld id="{55E91883-6879-4885-B5A7-5310529E5223}" type="slidenum">
              <a:rPr lang="en-AU" smtClean="0"/>
              <a:t>‹#›</a:t>
            </a:fld>
            <a:endParaRPr lang="en-AU"/>
          </a:p>
        </p:txBody>
      </p:sp>
    </p:spTree>
    <p:extLst>
      <p:ext uri="{BB962C8B-B14F-4D97-AF65-F5344CB8AC3E}">
        <p14:creationId xmlns:p14="http://schemas.microsoft.com/office/powerpoint/2010/main" val="477155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1926897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F09FC18-8F2C-F3BE-7BAC-BA3CE5CAE3E0}"/>
              </a:ext>
            </a:extLst>
          </p:cNvPr>
          <p:cNvSpPr>
            <a:spLocks noGrp="1"/>
          </p:cNvSpPr>
          <p:nvPr>
            <p:ph type="dt" sz="half" idx="10"/>
          </p:nvPr>
        </p:nvSpPr>
        <p:spPr/>
        <p:txBody>
          <a:bodyPr/>
          <a:lstStyle/>
          <a:p>
            <a:pPr>
              <a:defRPr/>
            </a:pPr>
            <a:endParaRPr lang="en-US" altLang="ja-JP"/>
          </a:p>
        </p:txBody>
      </p:sp>
      <p:sp>
        <p:nvSpPr>
          <p:cNvPr id="3" name="Footer Placeholder 2">
            <a:extLst>
              <a:ext uri="{FF2B5EF4-FFF2-40B4-BE49-F238E27FC236}">
                <a16:creationId xmlns:a16="http://schemas.microsoft.com/office/drawing/2014/main" xmlns="" id="{2431A6BE-4084-2DBC-FDCA-1D305AD17F12}"/>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xmlns="" id="{18231A52-6BA3-75AE-D72A-627AA4646D4E}"/>
              </a:ext>
            </a:extLst>
          </p:cNvPr>
          <p:cNvSpPr>
            <a:spLocks noGrp="1"/>
          </p:cNvSpPr>
          <p:nvPr>
            <p:ph type="sldNum" sz="quarter" idx="12"/>
          </p:nvPr>
        </p:nvSpPr>
        <p:spPr/>
        <p:txBody>
          <a:bodyPr/>
          <a:lstStyle/>
          <a:p>
            <a:fld id="{55E91883-6879-4885-B5A7-5310529E5223}" type="slidenum">
              <a:rPr lang="en-AU" smtClean="0"/>
              <a:t>‹#›</a:t>
            </a:fld>
            <a:endParaRPr lang="en-AU"/>
          </a:p>
        </p:txBody>
      </p:sp>
    </p:spTree>
    <p:extLst>
      <p:ext uri="{BB962C8B-B14F-4D97-AF65-F5344CB8AC3E}">
        <p14:creationId xmlns:p14="http://schemas.microsoft.com/office/powerpoint/2010/main" val="22153883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B16576-9573-2346-D671-3CA6AE27088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xmlns="" id="{178D710C-F50B-57CC-3373-0630001C6C7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xmlns="" id="{5BE6A8E1-EF81-A235-77F7-A59A2B4E8D9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3627A0D2-547E-E228-4E10-6E6DC242C705}"/>
              </a:ext>
            </a:extLst>
          </p:cNvPr>
          <p:cNvSpPr>
            <a:spLocks noGrp="1"/>
          </p:cNvSpPr>
          <p:nvPr>
            <p:ph type="dt" sz="half" idx="10"/>
          </p:nvPr>
        </p:nvSpPr>
        <p:spPr/>
        <p:txBody>
          <a:bodyPr/>
          <a:lstStyle/>
          <a:p>
            <a:pPr>
              <a:defRPr/>
            </a:pPr>
            <a:endParaRPr lang="en-US" altLang="ja-JP"/>
          </a:p>
        </p:txBody>
      </p:sp>
      <p:sp>
        <p:nvSpPr>
          <p:cNvPr id="6" name="Footer Placeholder 5">
            <a:extLst>
              <a:ext uri="{FF2B5EF4-FFF2-40B4-BE49-F238E27FC236}">
                <a16:creationId xmlns:a16="http://schemas.microsoft.com/office/drawing/2014/main" xmlns="" id="{384A2C56-EBCF-1231-671F-688CC7F4329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xmlns="" id="{692B6E1F-B571-AA25-A052-98F4E2EBE06B}"/>
              </a:ext>
            </a:extLst>
          </p:cNvPr>
          <p:cNvSpPr>
            <a:spLocks noGrp="1"/>
          </p:cNvSpPr>
          <p:nvPr>
            <p:ph type="sldNum" sz="quarter" idx="12"/>
          </p:nvPr>
        </p:nvSpPr>
        <p:spPr/>
        <p:txBody>
          <a:bodyPr/>
          <a:lstStyle/>
          <a:p>
            <a:fld id="{55E91883-6879-4885-B5A7-5310529E5223}" type="slidenum">
              <a:rPr lang="en-AU" smtClean="0"/>
              <a:t>‹#›</a:t>
            </a:fld>
            <a:endParaRPr lang="en-AU"/>
          </a:p>
        </p:txBody>
      </p:sp>
    </p:spTree>
    <p:extLst>
      <p:ext uri="{BB962C8B-B14F-4D97-AF65-F5344CB8AC3E}">
        <p14:creationId xmlns:p14="http://schemas.microsoft.com/office/powerpoint/2010/main" val="30926168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76A3F7-1945-0B85-B327-7C60A4D90D1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xmlns="" id="{31E1D287-E735-51D4-DD65-FB5B92CEB2A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AU"/>
          </a:p>
        </p:txBody>
      </p:sp>
      <p:sp>
        <p:nvSpPr>
          <p:cNvPr id="4" name="Text Placeholder 3">
            <a:extLst>
              <a:ext uri="{FF2B5EF4-FFF2-40B4-BE49-F238E27FC236}">
                <a16:creationId xmlns:a16="http://schemas.microsoft.com/office/drawing/2014/main" xmlns="" id="{E668B5EF-71AC-5EA4-48C1-BFFCFF86867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444AC19B-21E9-C549-5D1B-0839EAB32854}"/>
              </a:ext>
            </a:extLst>
          </p:cNvPr>
          <p:cNvSpPr>
            <a:spLocks noGrp="1"/>
          </p:cNvSpPr>
          <p:nvPr>
            <p:ph type="dt" sz="half" idx="10"/>
          </p:nvPr>
        </p:nvSpPr>
        <p:spPr/>
        <p:txBody>
          <a:bodyPr/>
          <a:lstStyle/>
          <a:p>
            <a:pPr>
              <a:defRPr/>
            </a:pPr>
            <a:endParaRPr lang="en-US" altLang="ja-JP"/>
          </a:p>
        </p:txBody>
      </p:sp>
      <p:sp>
        <p:nvSpPr>
          <p:cNvPr id="6" name="Footer Placeholder 5">
            <a:extLst>
              <a:ext uri="{FF2B5EF4-FFF2-40B4-BE49-F238E27FC236}">
                <a16:creationId xmlns:a16="http://schemas.microsoft.com/office/drawing/2014/main" xmlns="" id="{BD55E589-9AAF-9B03-1AEB-6FC93FCF971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xmlns="" id="{B9013DCD-A9C1-4FB9-B7FD-E6434BDFC41B}"/>
              </a:ext>
            </a:extLst>
          </p:cNvPr>
          <p:cNvSpPr>
            <a:spLocks noGrp="1"/>
          </p:cNvSpPr>
          <p:nvPr>
            <p:ph type="sldNum" sz="quarter" idx="12"/>
          </p:nvPr>
        </p:nvSpPr>
        <p:spPr/>
        <p:txBody>
          <a:bodyPr/>
          <a:lstStyle/>
          <a:p>
            <a:fld id="{55E91883-6879-4885-B5A7-5310529E5223}" type="slidenum">
              <a:rPr lang="en-AU" smtClean="0"/>
              <a:t>‹#›</a:t>
            </a:fld>
            <a:endParaRPr lang="en-AU"/>
          </a:p>
        </p:txBody>
      </p:sp>
    </p:spTree>
    <p:extLst>
      <p:ext uri="{BB962C8B-B14F-4D97-AF65-F5344CB8AC3E}">
        <p14:creationId xmlns:p14="http://schemas.microsoft.com/office/powerpoint/2010/main" val="6444982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6D7F2F-9CDE-C4A3-0D65-626A54C0EA66}"/>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xmlns="" id="{7884D7AD-68B8-249D-2794-5AE609703D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xmlns="" id="{FB5CA4D8-C5E9-5B0C-D9DB-A7AAD9602C24}"/>
              </a:ext>
            </a:extLst>
          </p:cNvPr>
          <p:cNvSpPr>
            <a:spLocks noGrp="1"/>
          </p:cNvSpPr>
          <p:nvPr>
            <p:ph type="dt" sz="half" idx="10"/>
          </p:nvPr>
        </p:nvSpPr>
        <p:spPr/>
        <p:txBody>
          <a:bodyPr/>
          <a:lstStyle/>
          <a:p>
            <a:pPr>
              <a:defRPr/>
            </a:pPr>
            <a:endParaRPr lang="en-US" altLang="ja-JP"/>
          </a:p>
        </p:txBody>
      </p:sp>
      <p:sp>
        <p:nvSpPr>
          <p:cNvPr id="5" name="Footer Placeholder 4">
            <a:extLst>
              <a:ext uri="{FF2B5EF4-FFF2-40B4-BE49-F238E27FC236}">
                <a16:creationId xmlns:a16="http://schemas.microsoft.com/office/drawing/2014/main" xmlns="" id="{3298993A-0386-18AB-0205-F4792A257A4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xmlns="" id="{A271413C-D95D-DC45-29F6-E70FA7D911EA}"/>
              </a:ext>
            </a:extLst>
          </p:cNvPr>
          <p:cNvSpPr>
            <a:spLocks noGrp="1"/>
          </p:cNvSpPr>
          <p:nvPr>
            <p:ph type="sldNum" sz="quarter" idx="12"/>
          </p:nvPr>
        </p:nvSpPr>
        <p:spPr/>
        <p:txBody>
          <a:bodyPr/>
          <a:lstStyle/>
          <a:p>
            <a:fld id="{55E91883-6879-4885-B5A7-5310529E5223}" type="slidenum">
              <a:rPr lang="en-AU" smtClean="0"/>
              <a:t>‹#›</a:t>
            </a:fld>
            <a:endParaRPr lang="en-AU"/>
          </a:p>
        </p:txBody>
      </p:sp>
    </p:spTree>
    <p:extLst>
      <p:ext uri="{BB962C8B-B14F-4D97-AF65-F5344CB8AC3E}">
        <p14:creationId xmlns:p14="http://schemas.microsoft.com/office/powerpoint/2010/main" val="24254305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D054C63-FBE9-247C-4DFD-7C37E15B4C2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xmlns="" id="{9CD668A5-9A5F-84DC-24FA-69170026944C}"/>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xmlns="" id="{AB273C35-60A2-0363-A70F-824B1278EE77}"/>
              </a:ext>
            </a:extLst>
          </p:cNvPr>
          <p:cNvSpPr>
            <a:spLocks noGrp="1"/>
          </p:cNvSpPr>
          <p:nvPr>
            <p:ph type="dt" sz="half" idx="10"/>
          </p:nvPr>
        </p:nvSpPr>
        <p:spPr/>
        <p:txBody>
          <a:bodyPr/>
          <a:lstStyle/>
          <a:p>
            <a:pPr>
              <a:defRPr/>
            </a:pPr>
            <a:endParaRPr lang="en-US" altLang="ja-JP"/>
          </a:p>
        </p:txBody>
      </p:sp>
      <p:sp>
        <p:nvSpPr>
          <p:cNvPr id="5" name="Footer Placeholder 4">
            <a:extLst>
              <a:ext uri="{FF2B5EF4-FFF2-40B4-BE49-F238E27FC236}">
                <a16:creationId xmlns:a16="http://schemas.microsoft.com/office/drawing/2014/main" xmlns="" id="{AEC63E87-C255-B789-4722-E64061C8B14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xmlns="" id="{0A9B1D24-16BD-19C0-84F9-D2F14B710108}"/>
              </a:ext>
            </a:extLst>
          </p:cNvPr>
          <p:cNvSpPr>
            <a:spLocks noGrp="1"/>
          </p:cNvSpPr>
          <p:nvPr>
            <p:ph type="sldNum" sz="quarter" idx="12"/>
          </p:nvPr>
        </p:nvSpPr>
        <p:spPr/>
        <p:txBody>
          <a:bodyPr/>
          <a:lstStyle/>
          <a:p>
            <a:fld id="{55E91883-6879-4885-B5A7-5310529E5223}" type="slidenum">
              <a:rPr lang="en-AU" smtClean="0"/>
              <a:t>‹#›</a:t>
            </a:fld>
            <a:endParaRPr lang="en-AU"/>
          </a:p>
        </p:txBody>
      </p:sp>
    </p:spTree>
    <p:extLst>
      <p:ext uri="{BB962C8B-B14F-4D97-AF65-F5344CB8AC3E}">
        <p14:creationId xmlns:p14="http://schemas.microsoft.com/office/powerpoint/2010/main" val="3964620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3405713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1833553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462985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103587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3615444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1732620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1106245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6413"/>
            <a:chOff x="0" y="0"/>
            <a:chExt cx="5760" cy="4319"/>
          </a:xfrm>
        </p:grpSpPr>
        <p:sp>
          <p:nvSpPr>
            <p:cNvPr id="615427"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en-US" dirty="0"/>
            </a:p>
          </p:txBody>
        </p:sp>
        <p:sp>
          <p:nvSpPr>
            <p:cNvPr id="615428"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dirty="0"/>
            </a:p>
          </p:txBody>
        </p:sp>
        <p:sp>
          <p:nvSpPr>
            <p:cNvPr id="615429"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en-US" dirty="0"/>
            </a:p>
          </p:txBody>
        </p:sp>
        <p:sp>
          <p:nvSpPr>
            <p:cNvPr id="615430"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en-US" dirty="0"/>
            </a:p>
          </p:txBody>
        </p:sp>
        <p:sp>
          <p:nvSpPr>
            <p:cNvPr id="615431"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en-US" dirty="0"/>
            </a:p>
          </p:txBody>
        </p:sp>
        <p:sp>
          <p:nvSpPr>
            <p:cNvPr id="615432"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en-US" dirty="0"/>
            </a:p>
          </p:txBody>
        </p:sp>
        <p:sp>
          <p:nvSpPr>
            <p:cNvPr id="615433"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en-US" dirty="0"/>
            </a:p>
          </p:txBody>
        </p:sp>
        <p:sp>
          <p:nvSpPr>
            <p:cNvPr id="615434"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dirty="0"/>
            </a:p>
          </p:txBody>
        </p:sp>
        <p:sp>
          <p:nvSpPr>
            <p:cNvPr id="615435"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en-US" dirty="0"/>
            </a:p>
          </p:txBody>
        </p:sp>
        <p:sp>
          <p:nvSpPr>
            <p:cNvPr id="615436"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en-US" dirty="0"/>
            </a:p>
          </p:txBody>
        </p:sp>
        <p:sp>
          <p:nvSpPr>
            <p:cNvPr id="615437"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en-US" dirty="0"/>
            </a:p>
          </p:txBody>
        </p:sp>
        <p:sp>
          <p:nvSpPr>
            <p:cNvPr id="615438"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en-US" dirty="0"/>
            </a:p>
          </p:txBody>
        </p:sp>
        <p:sp>
          <p:nvSpPr>
            <p:cNvPr id="615439"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en-US" dirty="0"/>
            </a:p>
          </p:txBody>
        </p:sp>
        <p:sp>
          <p:nvSpPr>
            <p:cNvPr id="615440"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en-US" dirty="0"/>
            </a:p>
          </p:txBody>
        </p:sp>
        <p:sp>
          <p:nvSpPr>
            <p:cNvPr id="615441"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en-US" dirty="0"/>
            </a:p>
          </p:txBody>
        </p:sp>
        <p:sp>
          <p:nvSpPr>
            <p:cNvPr id="615442"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en-US" dirty="0"/>
            </a:p>
          </p:txBody>
        </p:sp>
        <p:sp>
          <p:nvSpPr>
            <p:cNvPr id="615443"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en-US" dirty="0"/>
            </a:p>
          </p:txBody>
        </p:sp>
        <p:sp>
          <p:nvSpPr>
            <p:cNvPr id="615444"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en-US" dirty="0"/>
            </a:p>
          </p:txBody>
        </p:sp>
        <p:sp>
          <p:nvSpPr>
            <p:cNvPr id="615445"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en-US" dirty="0"/>
            </a:p>
          </p:txBody>
        </p:sp>
        <p:sp>
          <p:nvSpPr>
            <p:cNvPr id="615446"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en-US" dirty="0"/>
            </a:p>
          </p:txBody>
        </p:sp>
        <p:sp>
          <p:nvSpPr>
            <p:cNvPr id="615447"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en-US" dirty="0"/>
            </a:p>
          </p:txBody>
        </p:sp>
        <p:sp>
          <p:nvSpPr>
            <p:cNvPr id="615448"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en-US" dirty="0"/>
            </a:p>
          </p:txBody>
        </p:sp>
        <p:sp>
          <p:nvSpPr>
            <p:cNvPr id="615449"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en-US" dirty="0"/>
            </a:p>
          </p:txBody>
        </p:sp>
        <p:sp>
          <p:nvSpPr>
            <p:cNvPr id="615450"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en-US" dirty="0"/>
            </a:p>
          </p:txBody>
        </p:sp>
        <p:sp>
          <p:nvSpPr>
            <p:cNvPr id="615451"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n-US" dirty="0"/>
            </a:p>
          </p:txBody>
        </p:sp>
        <p:sp>
          <p:nvSpPr>
            <p:cNvPr id="615452"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en-US" dirty="0"/>
            </a:p>
          </p:txBody>
        </p:sp>
        <p:sp>
          <p:nvSpPr>
            <p:cNvPr id="615453"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en-US" dirty="0"/>
            </a:p>
          </p:txBody>
        </p:sp>
        <p:sp>
          <p:nvSpPr>
            <p:cNvPr id="615454"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en-US" dirty="0"/>
            </a:p>
          </p:txBody>
        </p:sp>
        <p:sp>
          <p:nvSpPr>
            <p:cNvPr id="615455"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dirty="0"/>
            </a:p>
          </p:txBody>
        </p:sp>
        <p:sp>
          <p:nvSpPr>
            <p:cNvPr id="615456"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en-US" dirty="0"/>
            </a:p>
          </p:txBody>
        </p:sp>
        <p:sp>
          <p:nvSpPr>
            <p:cNvPr id="615457"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en-US" dirty="0"/>
            </a:p>
          </p:txBody>
        </p:sp>
        <p:sp>
          <p:nvSpPr>
            <p:cNvPr id="615458"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dirty="0"/>
            </a:p>
          </p:txBody>
        </p:sp>
        <p:sp>
          <p:nvSpPr>
            <p:cNvPr id="615459"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n-US" dirty="0"/>
            </a:p>
          </p:txBody>
        </p:sp>
        <p:sp>
          <p:nvSpPr>
            <p:cNvPr id="615460"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en-US" dirty="0"/>
            </a:p>
          </p:txBody>
        </p:sp>
        <p:sp>
          <p:nvSpPr>
            <p:cNvPr id="615461"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en-US" dirty="0"/>
            </a:p>
          </p:txBody>
        </p:sp>
        <p:sp>
          <p:nvSpPr>
            <p:cNvPr id="615462"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en-US" dirty="0"/>
            </a:p>
          </p:txBody>
        </p:sp>
        <p:grpSp>
          <p:nvGrpSpPr>
            <p:cNvPr id="3" name="Group 39"/>
            <p:cNvGrpSpPr>
              <a:grpSpLocks/>
            </p:cNvGrpSpPr>
            <p:nvPr userDrawn="1"/>
          </p:nvGrpSpPr>
          <p:grpSpPr bwMode="auto">
            <a:xfrm>
              <a:off x="0" y="1632"/>
              <a:ext cx="5758" cy="1858"/>
              <a:chOff x="0" y="1632"/>
              <a:chExt cx="5758" cy="1858"/>
            </a:xfrm>
          </p:grpSpPr>
          <p:sp>
            <p:nvSpPr>
              <p:cNvPr id="615464"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dirty="0"/>
              </a:p>
            </p:txBody>
          </p:sp>
          <p:sp>
            <p:nvSpPr>
              <p:cNvPr id="615465"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en-US" dirty="0"/>
              </a:p>
            </p:txBody>
          </p:sp>
        </p:grpSp>
      </p:grpSp>
      <p:sp>
        <p:nvSpPr>
          <p:cNvPr id="615466" name="Rectangle 42"/>
          <p:cNvSpPr>
            <a:spLocks noGrp="1" noChangeArrowheads="1"/>
          </p:cNvSpPr>
          <p:nvPr>
            <p:ph type="title"/>
          </p:nvPr>
        </p:nvSpPr>
        <p:spPr bwMode="auto">
          <a:xfrm>
            <a:off x="457200" y="3048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endParaRPr lang="en-US"/>
          </a:p>
        </p:txBody>
      </p:sp>
      <p:sp>
        <p:nvSpPr>
          <p:cNvPr id="61546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endParaRPr lang="en-US"/>
          </a:p>
          <a:p>
            <a:pPr lvl="0"/>
            <a:r>
              <a:rPr lang="en-US"/>
              <a:t>International anti-money laundering (AML)/combating the financing of terrorism (CFT) framework: </a:t>
            </a:r>
          </a:p>
          <a:p>
            <a:pPr lvl="0"/>
            <a:r>
              <a:rPr lang="en-US"/>
              <a:t>legal aspects</a:t>
            </a:r>
          </a:p>
          <a:p>
            <a:pPr lvl="0"/>
            <a:r>
              <a:rPr lang="en-US"/>
              <a:t>Gianluca Esposito</a:t>
            </a:r>
          </a:p>
        </p:txBody>
      </p:sp>
      <p:sp>
        <p:nvSpPr>
          <p:cNvPr id="615468" name="Rectangle 4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en-US" altLang="ja-JP"/>
          </a:p>
        </p:txBody>
      </p:sp>
      <p:grpSp>
        <p:nvGrpSpPr>
          <p:cNvPr id="4" name="Group 47"/>
          <p:cNvGrpSpPr>
            <a:grpSpLocks/>
          </p:cNvGrpSpPr>
          <p:nvPr/>
        </p:nvGrpSpPr>
        <p:grpSpPr bwMode="auto">
          <a:xfrm>
            <a:off x="0" y="228600"/>
            <a:ext cx="1371600" cy="900113"/>
            <a:chOff x="2350" y="96"/>
            <a:chExt cx="3026" cy="2160"/>
          </a:xfrm>
        </p:grpSpPr>
        <p:pic>
          <p:nvPicPr>
            <p:cNvPr id="615472" name="Picture 48" descr="imflogo"/>
            <p:cNvPicPr>
              <a:picLocks noChangeAspect="1" noChangeArrowheads="1"/>
            </p:cNvPicPr>
            <p:nvPr/>
          </p:nvPicPr>
          <p:blipFill>
            <a:blip r:embed="rId15" cstate="print">
              <a:clrChange>
                <a:clrFrom>
                  <a:srgbClr val="0000FF"/>
                </a:clrFrom>
                <a:clrTo>
                  <a:srgbClr val="0000FF">
                    <a:alpha val="0"/>
                  </a:srgbClr>
                </a:clrTo>
              </a:clrChange>
              <a:lum bright="12000" contrast="12000"/>
              <a:grayscl/>
              <a:biLevel thresh="50000"/>
            </a:blip>
            <a:srcRect b="51111"/>
            <a:stretch>
              <a:fillRect/>
            </a:stretch>
          </p:blipFill>
          <p:spPr bwMode="auto">
            <a:xfrm>
              <a:off x="2352" y="96"/>
              <a:ext cx="3024" cy="1056"/>
            </a:xfrm>
            <a:prstGeom prst="rect">
              <a:avLst/>
            </a:prstGeom>
            <a:noFill/>
            <a:ln w="9525">
              <a:noFill/>
              <a:miter lim="800000"/>
              <a:headEnd/>
              <a:tailEnd/>
            </a:ln>
          </p:spPr>
        </p:pic>
        <p:pic>
          <p:nvPicPr>
            <p:cNvPr id="615473" name="Picture 49" descr="imflogo"/>
            <p:cNvPicPr>
              <a:picLocks noChangeAspect="1" noChangeArrowheads="1"/>
            </p:cNvPicPr>
            <p:nvPr/>
          </p:nvPicPr>
          <p:blipFill>
            <a:blip r:embed="rId15" cstate="print">
              <a:clrChange>
                <a:clrFrom>
                  <a:srgbClr val="0000FF"/>
                </a:clrFrom>
                <a:clrTo>
                  <a:srgbClr val="0000FF">
                    <a:alpha val="0"/>
                  </a:srgbClr>
                </a:clrTo>
              </a:clrChange>
              <a:lum bright="12000" contrast="12000"/>
              <a:grayscl/>
              <a:biLevel thresh="50000"/>
            </a:blip>
            <a:srcRect t="48801"/>
            <a:stretch>
              <a:fillRect/>
            </a:stretch>
          </p:blipFill>
          <p:spPr bwMode="auto">
            <a:xfrm>
              <a:off x="2350" y="1150"/>
              <a:ext cx="3024" cy="1106"/>
            </a:xfrm>
            <a:prstGeom prst="rect">
              <a:avLst/>
            </a:prstGeom>
            <a:noFill/>
            <a:ln w="9525">
              <a:noFill/>
              <a:miter lim="800000"/>
              <a:headEnd/>
              <a:tailEnd/>
            </a:ln>
          </p:spPr>
        </p:pic>
      </p:grpSp>
    </p:spTree>
    <p:extLst>
      <p:ext uri="{BB962C8B-B14F-4D97-AF65-F5344CB8AC3E}">
        <p14:creationId xmlns:p14="http://schemas.microsoft.com/office/powerpoint/2010/main" val="31334256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546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54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54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467" grpId="0" build="p">
        <p:tmplLst>
          <p:tmpl lvl="1">
            <p:tnLst>
              <p:par>
                <p:cTn presetID="1" presetClass="entr" presetSubtype="0" fill="hold" nodeType="clickEffect">
                  <p:stCondLst>
                    <p:cond delay="0"/>
                  </p:stCondLst>
                  <p:childTnLst>
                    <p:set>
                      <p:cBhvr>
                        <p:cTn dur="1" fill="hold">
                          <p:stCondLst>
                            <p:cond delay="0"/>
                          </p:stCondLst>
                        </p:cTn>
                        <p:tgtEl>
                          <p:spTgt spid="615467"/>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615467"/>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615467"/>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615467"/>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615467"/>
                        </p:tgtEl>
                        <p:attrNameLst>
                          <p:attrName>style.visibility</p:attrName>
                        </p:attrNameLst>
                      </p:cBhvr>
                      <p:to>
                        <p:strVal val="visible"/>
                      </p:to>
                    </p:set>
                  </p:childTnLst>
                </p:cTn>
              </p:par>
            </p:tnLst>
          </p:tmpl>
        </p:tmplLst>
      </p:bldP>
    </p:bldLst>
  </p:timing>
  <p:hf hdr="0" ftr="0" dt="0"/>
  <p:txStyles>
    <p:titleStyle>
      <a:lvl1pPr algn="ctr" rtl="0" eaLnBrk="1" fontAlgn="base" hangingPunct="1">
        <a:spcBef>
          <a:spcPct val="0"/>
        </a:spcBef>
        <a:spcAft>
          <a:spcPct val="0"/>
        </a:spcAft>
        <a:defRPr sz="7200">
          <a:solidFill>
            <a:srgbClr val="000000"/>
          </a:solidFill>
          <a:effectLst>
            <a:outerShdw blurRad="38100" dist="38100" dir="2700000" algn="tl">
              <a:srgbClr val="FFFFFF"/>
            </a:outerShdw>
          </a:effectLst>
          <a:latin typeface="+mj-lt"/>
          <a:ea typeface="+mj-ea"/>
          <a:cs typeface="+mj-cs"/>
        </a:defRPr>
      </a:lvl1pPr>
      <a:lvl2pPr algn="ctr" rtl="0" eaLnBrk="1" fontAlgn="base" hangingPunct="1">
        <a:spcBef>
          <a:spcPct val="0"/>
        </a:spcBef>
        <a:spcAft>
          <a:spcPct val="0"/>
        </a:spcAft>
        <a:defRPr sz="7200">
          <a:solidFill>
            <a:srgbClr val="000000"/>
          </a:solidFill>
          <a:effectLst>
            <a:outerShdw blurRad="38100" dist="38100" dir="2700000" algn="tl">
              <a:srgbClr val="FFFFFF"/>
            </a:outerShdw>
          </a:effectLst>
          <a:latin typeface="Arial" charset="0"/>
          <a:ea typeface="Times New Roman" pitchFamily="18" charset="0"/>
          <a:cs typeface="Arial" charset="0"/>
        </a:defRPr>
      </a:lvl2pPr>
      <a:lvl3pPr algn="ctr" rtl="0" eaLnBrk="1" fontAlgn="base" hangingPunct="1">
        <a:spcBef>
          <a:spcPct val="0"/>
        </a:spcBef>
        <a:spcAft>
          <a:spcPct val="0"/>
        </a:spcAft>
        <a:defRPr sz="7200">
          <a:solidFill>
            <a:srgbClr val="000000"/>
          </a:solidFill>
          <a:effectLst>
            <a:outerShdw blurRad="38100" dist="38100" dir="2700000" algn="tl">
              <a:srgbClr val="FFFFFF"/>
            </a:outerShdw>
          </a:effectLst>
          <a:latin typeface="Arial" charset="0"/>
          <a:ea typeface="Times New Roman" pitchFamily="18" charset="0"/>
          <a:cs typeface="Arial" charset="0"/>
        </a:defRPr>
      </a:lvl3pPr>
      <a:lvl4pPr algn="ctr" rtl="0" eaLnBrk="1" fontAlgn="base" hangingPunct="1">
        <a:spcBef>
          <a:spcPct val="0"/>
        </a:spcBef>
        <a:spcAft>
          <a:spcPct val="0"/>
        </a:spcAft>
        <a:defRPr sz="7200">
          <a:solidFill>
            <a:srgbClr val="000000"/>
          </a:solidFill>
          <a:effectLst>
            <a:outerShdw blurRad="38100" dist="38100" dir="2700000" algn="tl">
              <a:srgbClr val="FFFFFF"/>
            </a:outerShdw>
          </a:effectLst>
          <a:latin typeface="Arial" charset="0"/>
          <a:ea typeface="Times New Roman" pitchFamily="18" charset="0"/>
          <a:cs typeface="Arial" charset="0"/>
        </a:defRPr>
      </a:lvl4pPr>
      <a:lvl5pPr algn="ctr" rtl="0" eaLnBrk="1" fontAlgn="base" hangingPunct="1">
        <a:spcBef>
          <a:spcPct val="0"/>
        </a:spcBef>
        <a:spcAft>
          <a:spcPct val="0"/>
        </a:spcAft>
        <a:defRPr sz="7200">
          <a:solidFill>
            <a:srgbClr val="000000"/>
          </a:solidFill>
          <a:effectLst>
            <a:outerShdw blurRad="38100" dist="38100" dir="2700000" algn="tl">
              <a:srgbClr val="FFFFFF"/>
            </a:outerShdw>
          </a:effectLst>
          <a:latin typeface="Arial" charset="0"/>
          <a:ea typeface="Times New Roman" pitchFamily="18" charset="0"/>
          <a:cs typeface="Arial" charset="0"/>
        </a:defRPr>
      </a:lvl5pPr>
      <a:lvl6pPr marL="457200" algn="ctr" rtl="0" eaLnBrk="1" fontAlgn="base" hangingPunct="1">
        <a:spcBef>
          <a:spcPct val="0"/>
        </a:spcBef>
        <a:spcAft>
          <a:spcPct val="0"/>
        </a:spcAft>
        <a:defRPr sz="7200">
          <a:solidFill>
            <a:srgbClr val="000000"/>
          </a:solidFill>
          <a:effectLst>
            <a:outerShdw blurRad="38100" dist="38100" dir="2700000" algn="tl">
              <a:srgbClr val="FFFFFF"/>
            </a:outerShdw>
          </a:effectLst>
          <a:latin typeface="Arial" charset="0"/>
          <a:ea typeface="Times New Roman" pitchFamily="18" charset="0"/>
          <a:cs typeface="Arial" charset="0"/>
        </a:defRPr>
      </a:lvl6pPr>
      <a:lvl7pPr marL="914400" algn="ctr" rtl="0" eaLnBrk="1" fontAlgn="base" hangingPunct="1">
        <a:spcBef>
          <a:spcPct val="0"/>
        </a:spcBef>
        <a:spcAft>
          <a:spcPct val="0"/>
        </a:spcAft>
        <a:defRPr sz="7200">
          <a:solidFill>
            <a:srgbClr val="000000"/>
          </a:solidFill>
          <a:effectLst>
            <a:outerShdw blurRad="38100" dist="38100" dir="2700000" algn="tl">
              <a:srgbClr val="FFFFFF"/>
            </a:outerShdw>
          </a:effectLst>
          <a:latin typeface="Arial" charset="0"/>
          <a:ea typeface="Times New Roman" pitchFamily="18" charset="0"/>
          <a:cs typeface="Arial" charset="0"/>
        </a:defRPr>
      </a:lvl7pPr>
      <a:lvl8pPr marL="1371600" algn="ctr" rtl="0" eaLnBrk="1" fontAlgn="base" hangingPunct="1">
        <a:spcBef>
          <a:spcPct val="0"/>
        </a:spcBef>
        <a:spcAft>
          <a:spcPct val="0"/>
        </a:spcAft>
        <a:defRPr sz="7200">
          <a:solidFill>
            <a:srgbClr val="000000"/>
          </a:solidFill>
          <a:effectLst>
            <a:outerShdw blurRad="38100" dist="38100" dir="2700000" algn="tl">
              <a:srgbClr val="FFFFFF"/>
            </a:outerShdw>
          </a:effectLst>
          <a:latin typeface="Arial" charset="0"/>
          <a:ea typeface="Times New Roman" pitchFamily="18" charset="0"/>
          <a:cs typeface="Arial" charset="0"/>
        </a:defRPr>
      </a:lvl8pPr>
      <a:lvl9pPr marL="1828800" algn="ctr" rtl="0" eaLnBrk="1" fontAlgn="base" hangingPunct="1">
        <a:spcBef>
          <a:spcPct val="0"/>
        </a:spcBef>
        <a:spcAft>
          <a:spcPct val="0"/>
        </a:spcAft>
        <a:defRPr sz="7200">
          <a:solidFill>
            <a:srgbClr val="000000"/>
          </a:solidFill>
          <a:effectLst>
            <a:outerShdw blurRad="38100" dist="38100" dir="2700000" algn="tl">
              <a:srgbClr val="FFFFFF"/>
            </a:outerShdw>
          </a:effectLst>
          <a:latin typeface="Arial" charset="0"/>
          <a:ea typeface="Times New Roman" pitchFamily="18" charset="0"/>
          <a:cs typeface="Arial" charset="0"/>
        </a:defRPr>
      </a:lvl9pPr>
    </p:titleStyle>
    <p:bodyStyle>
      <a:lvl1pPr marL="342900" indent="-342900" algn="ctr" rtl="0" eaLnBrk="1" fontAlgn="base" hangingPunct="1">
        <a:spcBef>
          <a:spcPct val="20000"/>
        </a:spcBef>
        <a:spcAft>
          <a:spcPct val="0"/>
        </a:spcAft>
        <a:buClr>
          <a:schemeClr val="hlink"/>
        </a:buClr>
        <a:buSzPct val="90000"/>
        <a:defRPr sz="3600" b="1">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1" fontAlgn="base" hangingPunct="1">
        <a:spcBef>
          <a:spcPct val="20000"/>
        </a:spcBef>
        <a:spcAft>
          <a:spcPct val="0"/>
        </a:spcAft>
        <a:buClr>
          <a:schemeClr val="accent2"/>
        </a:buClr>
        <a:buSzPct val="90000"/>
        <a:buFont typeface="Wingdings" pitchFamily="2" charset="2"/>
        <a:buBlip>
          <a:blip r:embed="rId16"/>
        </a:buBlip>
        <a:defRPr sz="2400">
          <a:solidFill>
            <a:schemeClr val="tx1"/>
          </a:solidFill>
          <a:effectLst>
            <a:outerShdw blurRad="38100" dist="38100" dir="2700000" algn="tl">
              <a:srgbClr val="000000"/>
            </a:outerShdw>
          </a:effectLst>
          <a:latin typeface="+mn-lt"/>
          <a:cs typeface="+mn-cs"/>
        </a:defRPr>
      </a:lvl3pPr>
      <a:lvl4pPr marL="1600200" indent="-228600"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1" fontAlgn="base" hangingPunct="1">
        <a:spcBef>
          <a:spcPct val="20000"/>
        </a:spcBef>
        <a:spcAft>
          <a:spcPct val="0"/>
        </a:spcAft>
        <a:buClr>
          <a:schemeClr val="folHlink"/>
        </a:buClr>
        <a:buSzPct val="90000"/>
        <a:buFont typeface="Wingdings" pitchFamily="2" charset="2"/>
        <a:defRPr sz="2000">
          <a:solidFill>
            <a:schemeClr val="tx1"/>
          </a:solidFill>
          <a:effectLst>
            <a:outerShdw blurRad="38100" dist="38100" dir="2700000" algn="tl">
              <a:srgbClr val="000000"/>
            </a:outerShdw>
          </a:effectLst>
          <a:latin typeface="+mn-lt"/>
          <a:cs typeface="+mn-cs"/>
        </a:defRPr>
      </a:lvl5pPr>
      <a:lvl6pPr marL="2514600" indent="-228600" algn="l" rtl="0" eaLnBrk="1" fontAlgn="base" hangingPunct="1">
        <a:spcBef>
          <a:spcPct val="20000"/>
        </a:spcBef>
        <a:spcAft>
          <a:spcPct val="0"/>
        </a:spcAft>
        <a:buClr>
          <a:schemeClr val="folHlink"/>
        </a:buClr>
        <a:buSzPct val="90000"/>
        <a:buFont typeface="Wingdings" pitchFamily="2" charset="2"/>
        <a:defRPr sz="2000">
          <a:solidFill>
            <a:schemeClr val="tx1"/>
          </a:solidFill>
          <a:effectLst>
            <a:outerShdw blurRad="38100" dist="38100" dir="2700000" algn="tl">
              <a:srgbClr val="000000"/>
            </a:outerShdw>
          </a:effectLst>
          <a:latin typeface="+mn-lt"/>
          <a:cs typeface="+mn-cs"/>
        </a:defRPr>
      </a:lvl6pPr>
      <a:lvl7pPr marL="2971800" indent="-228600" algn="l" rtl="0" eaLnBrk="1" fontAlgn="base" hangingPunct="1">
        <a:spcBef>
          <a:spcPct val="20000"/>
        </a:spcBef>
        <a:spcAft>
          <a:spcPct val="0"/>
        </a:spcAft>
        <a:buClr>
          <a:schemeClr val="folHlink"/>
        </a:buClr>
        <a:buSzPct val="90000"/>
        <a:buFont typeface="Wingdings" pitchFamily="2" charset="2"/>
        <a:defRPr sz="2000">
          <a:solidFill>
            <a:schemeClr val="tx1"/>
          </a:solidFill>
          <a:effectLst>
            <a:outerShdw blurRad="38100" dist="38100" dir="2700000" algn="tl">
              <a:srgbClr val="000000"/>
            </a:outerShdw>
          </a:effectLst>
          <a:latin typeface="+mn-lt"/>
          <a:cs typeface="+mn-cs"/>
        </a:defRPr>
      </a:lvl7pPr>
      <a:lvl8pPr marL="3429000" indent="-228600" algn="l" rtl="0" eaLnBrk="1" fontAlgn="base" hangingPunct="1">
        <a:spcBef>
          <a:spcPct val="20000"/>
        </a:spcBef>
        <a:spcAft>
          <a:spcPct val="0"/>
        </a:spcAft>
        <a:buClr>
          <a:schemeClr val="folHlink"/>
        </a:buClr>
        <a:buSzPct val="90000"/>
        <a:buFont typeface="Wingdings" pitchFamily="2" charset="2"/>
        <a:defRPr sz="2000">
          <a:solidFill>
            <a:schemeClr val="tx1"/>
          </a:solidFill>
          <a:effectLst>
            <a:outerShdw blurRad="38100" dist="38100" dir="2700000" algn="tl">
              <a:srgbClr val="000000"/>
            </a:outerShdw>
          </a:effectLst>
          <a:latin typeface="+mn-lt"/>
          <a:cs typeface="+mn-cs"/>
        </a:defRPr>
      </a:lvl8pPr>
      <a:lvl9pPr marL="3886200" indent="-228600" algn="l" rtl="0" eaLnBrk="1" fontAlgn="base" hangingPunct="1">
        <a:spcBef>
          <a:spcPct val="20000"/>
        </a:spcBef>
        <a:spcAft>
          <a:spcPct val="0"/>
        </a:spcAft>
        <a:buClr>
          <a:schemeClr val="folHlink"/>
        </a:buClr>
        <a:buSzPct val="90000"/>
        <a:buFont typeface="Wingdings" pitchFamily="2" charset="2"/>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A0E6A7F-2184-C2DD-1C70-D2EFBB3C65A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xmlns="" id="{5861B6D9-65D8-AC32-19C5-F498DE4F9F7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xmlns="" id="{0D4985B0-B238-7866-5DD1-55E229C6C9B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pPr>
              <a:defRPr/>
            </a:pPr>
            <a:endParaRPr lang="en-US" altLang="ja-JP"/>
          </a:p>
        </p:txBody>
      </p:sp>
      <p:sp>
        <p:nvSpPr>
          <p:cNvPr id="5" name="Footer Placeholder 4">
            <a:extLst>
              <a:ext uri="{FF2B5EF4-FFF2-40B4-BE49-F238E27FC236}">
                <a16:creationId xmlns:a16="http://schemas.microsoft.com/office/drawing/2014/main" xmlns="" id="{53D9D2CD-1FD6-C900-EC58-C11520CBD05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xmlns="" id="{E7A1A9B8-127D-8693-D05B-62B2924FA00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55E91883-6879-4885-B5A7-5310529E5223}" type="slidenum">
              <a:rPr lang="en-AU" smtClean="0"/>
              <a:t>‹#›</a:t>
            </a:fld>
            <a:endParaRPr lang="en-AU"/>
          </a:p>
        </p:txBody>
      </p:sp>
    </p:spTree>
    <p:extLst>
      <p:ext uri="{BB962C8B-B14F-4D97-AF65-F5344CB8AC3E}">
        <p14:creationId xmlns:p14="http://schemas.microsoft.com/office/powerpoint/2010/main" val="2461780100"/>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b="1" dirty="0"/>
              <a:t>AML/CFT Supervision</a:t>
            </a:r>
            <a:r>
              <a:rPr lang="en-US" sz="4400" dirty="0"/>
              <a:t/>
            </a:r>
            <a:br>
              <a:rPr lang="en-US" sz="4400" dirty="0"/>
            </a:br>
            <a:endParaRPr lang="en-US" sz="4400" dirty="0"/>
          </a:p>
        </p:txBody>
      </p:sp>
      <p:sp>
        <p:nvSpPr>
          <p:cNvPr id="3" name="Subtitle 2"/>
          <p:cNvSpPr>
            <a:spLocks noGrp="1"/>
          </p:cNvSpPr>
          <p:nvPr>
            <p:ph type="subTitle" idx="1"/>
          </p:nvPr>
        </p:nvSpPr>
        <p:spPr>
          <a:xfrm>
            <a:off x="1143000" y="3124200"/>
            <a:ext cx="6858000" cy="2133600"/>
          </a:xfrm>
        </p:spPr>
        <p:txBody>
          <a:bodyPr>
            <a:normAutofit/>
          </a:bodyPr>
          <a:lstStyle/>
          <a:p>
            <a:r>
              <a:rPr lang="en-US" sz="3200" dirty="0"/>
              <a:t>State Bank of Vietnam</a:t>
            </a:r>
          </a:p>
          <a:p>
            <a:r>
              <a:rPr lang="en-US" sz="3200" b="0" dirty="0">
                <a:effectLst/>
              </a:rPr>
              <a:t>Presentation to banks</a:t>
            </a:r>
          </a:p>
          <a:p>
            <a:r>
              <a:rPr lang="en-US" sz="3200" b="0" dirty="0">
                <a:effectLst/>
              </a:rPr>
              <a:t>February 2025</a:t>
            </a:r>
          </a:p>
        </p:txBody>
      </p:sp>
      <p:sp>
        <p:nvSpPr>
          <p:cNvPr id="4" name="Slide Number Placeholder 3">
            <a:extLst>
              <a:ext uri="{FF2B5EF4-FFF2-40B4-BE49-F238E27FC236}">
                <a16:creationId xmlns:a16="http://schemas.microsoft.com/office/drawing/2014/main" xmlns="" id="{1A468E49-9749-AFC8-5EC0-DED2BFEF19A7}"/>
              </a:ext>
            </a:extLst>
          </p:cNvPr>
          <p:cNvSpPr>
            <a:spLocks noGrp="1"/>
          </p:cNvSpPr>
          <p:nvPr>
            <p:ph type="sldNum" sz="quarter" idx="12"/>
          </p:nvPr>
        </p:nvSpPr>
        <p:spPr/>
        <p:txBody>
          <a:bodyPr/>
          <a:lstStyle/>
          <a:p>
            <a:fld id="{55E91883-6879-4885-B5A7-5310529E5223}" type="slidenum">
              <a:rPr lang="en-AU" smtClean="0"/>
              <a:t>1</a:t>
            </a:fld>
            <a:endParaRPr lang="en-A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4400" dirty="0"/>
              <a:t>Data Gathering Tool</a:t>
            </a:r>
          </a:p>
        </p:txBody>
      </p:sp>
      <p:sp>
        <p:nvSpPr>
          <p:cNvPr id="3" name="Content Placeholder 2"/>
          <p:cNvSpPr>
            <a:spLocks noGrp="1"/>
          </p:cNvSpPr>
          <p:nvPr>
            <p:ph idx="1"/>
          </p:nvPr>
        </p:nvSpPr>
        <p:spPr/>
        <p:txBody>
          <a:bodyPr>
            <a:normAutofit fontScale="92500" lnSpcReduction="10000"/>
          </a:bodyPr>
          <a:lstStyle/>
          <a:p>
            <a:pPr marL="571500" indent="-571500" algn="l">
              <a:buFont typeface="Arial" panose="020B0604020202020204" pitchFamily="34" charset="0"/>
              <a:buChar char="•"/>
            </a:pPr>
            <a:r>
              <a:rPr lang="en-AU" sz="2400" b="0" dirty="0">
                <a:effectLst/>
              </a:rPr>
              <a:t>The aim is to collect data that will enable SBV supervisors to identify </a:t>
            </a:r>
            <a:r>
              <a:rPr lang="en-US" sz="2400" b="0" dirty="0">
                <a:effectLst/>
              </a:rPr>
              <a:t>possible ML/TF risks within customers, products &amp; services, geographic locations and delivery channels used by banks</a:t>
            </a:r>
            <a:r>
              <a:rPr lang="en-AU" sz="2400" b="0" dirty="0">
                <a:effectLst/>
              </a:rPr>
              <a:t>.</a:t>
            </a:r>
          </a:p>
          <a:p>
            <a:pPr marL="571500" indent="-571500" algn="l">
              <a:buFont typeface="Arial" panose="020B0604020202020204" pitchFamily="34" charset="0"/>
              <a:buChar char="•"/>
            </a:pPr>
            <a:r>
              <a:rPr lang="en-AU" sz="2400" b="0" dirty="0">
                <a:effectLst/>
              </a:rPr>
              <a:t>All data obtained, together with other offsite information, is used in offsite analysis of risks which supervisors perform on a regular basis.</a:t>
            </a:r>
          </a:p>
          <a:p>
            <a:pPr marL="571500" indent="-571500" algn="l">
              <a:buFont typeface="Arial" panose="020B0604020202020204" pitchFamily="34" charset="0"/>
              <a:buChar char="•"/>
            </a:pPr>
            <a:r>
              <a:rPr lang="en-AU" sz="2400" b="0" dirty="0">
                <a:effectLst/>
              </a:rPr>
              <a:t>Banks are requested to provide all such information or estimates if actual data is not known.</a:t>
            </a:r>
          </a:p>
          <a:p>
            <a:pPr marL="971550" lvl="1" indent="-571500">
              <a:buFont typeface="Arial" panose="020B0604020202020204" pitchFamily="34" charset="0"/>
              <a:buChar char="•"/>
            </a:pPr>
            <a:r>
              <a:rPr lang="en-AU" sz="2400" dirty="0">
                <a:effectLst/>
              </a:rPr>
              <a:t>Where estimated data is supplied it should be noted on the data collection.</a:t>
            </a:r>
            <a:endParaRPr lang="en-AU" sz="2400" b="0" dirty="0">
              <a:effectLst/>
            </a:endParaRPr>
          </a:p>
        </p:txBody>
      </p:sp>
      <p:sp>
        <p:nvSpPr>
          <p:cNvPr id="4" name="Slide Number Placeholder 3">
            <a:extLst>
              <a:ext uri="{FF2B5EF4-FFF2-40B4-BE49-F238E27FC236}">
                <a16:creationId xmlns:a16="http://schemas.microsoft.com/office/drawing/2014/main" xmlns="" id="{EC173B4D-3F02-467C-42AC-590AEACD331C}"/>
              </a:ext>
            </a:extLst>
          </p:cNvPr>
          <p:cNvSpPr>
            <a:spLocks noGrp="1"/>
          </p:cNvSpPr>
          <p:nvPr>
            <p:ph type="sldNum" sz="quarter" idx="12"/>
          </p:nvPr>
        </p:nvSpPr>
        <p:spPr/>
        <p:txBody>
          <a:bodyPr/>
          <a:lstStyle/>
          <a:p>
            <a:fld id="{55E91883-6879-4885-B5A7-5310529E5223}" type="slidenum">
              <a:rPr lang="en-AU" smtClean="0"/>
              <a:t>10</a:t>
            </a:fld>
            <a:endParaRPr lang="en-A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DE8B27-80AB-68ED-6351-7D4B07A34B09}"/>
              </a:ext>
            </a:extLst>
          </p:cNvPr>
          <p:cNvSpPr>
            <a:spLocks noGrp="1"/>
          </p:cNvSpPr>
          <p:nvPr>
            <p:ph type="title"/>
          </p:nvPr>
        </p:nvSpPr>
        <p:spPr/>
        <p:txBody>
          <a:bodyPr/>
          <a:lstStyle/>
          <a:p>
            <a:pPr algn="ctr"/>
            <a:r>
              <a:rPr lang="en-AU" dirty="0"/>
              <a:t>Data Collection</a:t>
            </a:r>
          </a:p>
        </p:txBody>
      </p:sp>
      <p:sp>
        <p:nvSpPr>
          <p:cNvPr id="3" name="Content Placeholder 2">
            <a:extLst>
              <a:ext uri="{FF2B5EF4-FFF2-40B4-BE49-F238E27FC236}">
                <a16:creationId xmlns:a16="http://schemas.microsoft.com/office/drawing/2014/main" xmlns="" id="{85CC676F-2755-6271-33D7-67FA756EA47E}"/>
              </a:ext>
            </a:extLst>
          </p:cNvPr>
          <p:cNvSpPr>
            <a:spLocks noGrp="1"/>
          </p:cNvSpPr>
          <p:nvPr>
            <p:ph idx="1"/>
          </p:nvPr>
        </p:nvSpPr>
        <p:spPr/>
        <p:txBody>
          <a:bodyPr>
            <a:normAutofit lnSpcReduction="10000"/>
          </a:bodyPr>
          <a:lstStyle/>
          <a:p>
            <a:r>
              <a:rPr lang="en-AU" dirty="0"/>
              <a:t>It is intended that the data collection be an annual return submitted by banks to BSA/AMLD.</a:t>
            </a:r>
          </a:p>
          <a:p>
            <a:r>
              <a:rPr lang="en-AU" dirty="0"/>
              <a:t>Based on feedback received from banks and the SBV in December 2024, the data collection has been revised to address issues including:</a:t>
            </a:r>
          </a:p>
          <a:p>
            <a:pPr lvl="1"/>
            <a:r>
              <a:rPr lang="en-AU" dirty="0"/>
              <a:t>Reporting periods – some items (e.g. number of depositors, balances of deposit accounts) should be reported as at the date of the report. Other items (e.g. wire transfers) should be the total number of such transactions over the reporting period.</a:t>
            </a:r>
          </a:p>
          <a:p>
            <a:pPr lvl="1"/>
            <a:r>
              <a:rPr lang="en-AU" dirty="0"/>
              <a:t>Definitions have been revised:</a:t>
            </a:r>
          </a:p>
          <a:p>
            <a:pPr lvl="2"/>
            <a:r>
              <a:rPr lang="en-AU" dirty="0"/>
              <a:t>All deposit products/accounts should be reported including those accounts opened but not active).</a:t>
            </a:r>
          </a:p>
          <a:p>
            <a:pPr lvl="2"/>
            <a:r>
              <a:rPr lang="en-AU" dirty="0"/>
              <a:t>Trade finance.</a:t>
            </a:r>
          </a:p>
          <a:p>
            <a:pPr lvl="1"/>
            <a:r>
              <a:rPr lang="en-AU" dirty="0"/>
              <a:t>Domestic geographic regions – these are to be revised reflecting Vietnam’s National Risk Assessment which was approved in August 2024.</a:t>
            </a:r>
          </a:p>
          <a:p>
            <a:pPr lvl="1"/>
            <a:endParaRPr lang="en-AU" dirty="0"/>
          </a:p>
        </p:txBody>
      </p:sp>
      <p:sp>
        <p:nvSpPr>
          <p:cNvPr id="4" name="Slide Number Placeholder 3">
            <a:extLst>
              <a:ext uri="{FF2B5EF4-FFF2-40B4-BE49-F238E27FC236}">
                <a16:creationId xmlns:a16="http://schemas.microsoft.com/office/drawing/2014/main" xmlns="" id="{D3207E3E-57E9-9614-82A3-D951929C6AD9}"/>
              </a:ext>
            </a:extLst>
          </p:cNvPr>
          <p:cNvSpPr>
            <a:spLocks noGrp="1"/>
          </p:cNvSpPr>
          <p:nvPr>
            <p:ph type="sldNum" sz="quarter" idx="12"/>
          </p:nvPr>
        </p:nvSpPr>
        <p:spPr/>
        <p:txBody>
          <a:bodyPr/>
          <a:lstStyle/>
          <a:p>
            <a:fld id="{55E91883-6879-4885-B5A7-5310529E5223}" type="slidenum">
              <a:rPr lang="en-AU" smtClean="0"/>
              <a:t>11</a:t>
            </a:fld>
            <a:endParaRPr lang="en-AU"/>
          </a:p>
        </p:txBody>
      </p:sp>
    </p:spTree>
    <p:extLst>
      <p:ext uri="{BB962C8B-B14F-4D97-AF65-F5344CB8AC3E}">
        <p14:creationId xmlns:p14="http://schemas.microsoft.com/office/powerpoint/2010/main" val="371945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900" dirty="0">
                <a:effectLst/>
              </a:rPr>
              <a:t>Sample Data Capture Sheet</a:t>
            </a:r>
            <a:r>
              <a:rPr lang="en-US" dirty="0"/>
              <a:t/>
            </a:r>
            <a:br>
              <a:rPr lang="en-US" dirty="0"/>
            </a:br>
            <a:r>
              <a:rPr lang="en-US" sz="4900" dirty="0">
                <a:effectLst/>
              </a:rPr>
              <a:t>Customer Type</a:t>
            </a:r>
          </a:p>
        </p:txBody>
      </p:sp>
      <p:graphicFrame>
        <p:nvGraphicFramePr>
          <p:cNvPr id="6" name="Content Placeholder 5">
            <a:extLst>
              <a:ext uri="{FF2B5EF4-FFF2-40B4-BE49-F238E27FC236}">
                <a16:creationId xmlns:a16="http://schemas.microsoft.com/office/drawing/2014/main" xmlns="" id="{D93C7992-2507-10DC-E646-58F8174E31D7}"/>
              </a:ext>
            </a:extLst>
          </p:cNvPr>
          <p:cNvGraphicFramePr>
            <a:graphicFrameLocks noGrp="1"/>
          </p:cNvGraphicFramePr>
          <p:nvPr>
            <p:ph idx="1"/>
            <p:extLst>
              <p:ext uri="{D42A27DB-BD31-4B8C-83A1-F6EECF244321}">
                <p14:modId xmlns:p14="http://schemas.microsoft.com/office/powerpoint/2010/main" val="2225542563"/>
              </p:ext>
            </p:extLst>
          </p:nvPr>
        </p:nvGraphicFramePr>
        <p:xfrm>
          <a:off x="457200" y="1600200"/>
          <a:ext cx="7848600" cy="4661979"/>
        </p:xfrm>
        <a:graphic>
          <a:graphicData uri="http://schemas.openxmlformats.org/drawingml/2006/table">
            <a:tbl>
              <a:tblPr>
                <a:tableStyleId>{5C22544A-7EE6-4342-B048-85BDC9FD1C3A}</a:tableStyleId>
              </a:tblPr>
              <a:tblGrid>
                <a:gridCol w="2261020">
                  <a:extLst>
                    <a:ext uri="{9D8B030D-6E8A-4147-A177-3AD203B41FA5}">
                      <a16:colId xmlns:a16="http://schemas.microsoft.com/office/drawing/2014/main" xmlns="" val="1960622982"/>
                    </a:ext>
                  </a:extLst>
                </a:gridCol>
                <a:gridCol w="1988139">
                  <a:extLst>
                    <a:ext uri="{9D8B030D-6E8A-4147-A177-3AD203B41FA5}">
                      <a16:colId xmlns:a16="http://schemas.microsoft.com/office/drawing/2014/main" xmlns="" val="738342057"/>
                    </a:ext>
                  </a:extLst>
                </a:gridCol>
                <a:gridCol w="1468364">
                  <a:extLst>
                    <a:ext uri="{9D8B030D-6E8A-4147-A177-3AD203B41FA5}">
                      <a16:colId xmlns:a16="http://schemas.microsoft.com/office/drawing/2014/main" xmlns="" val="91167361"/>
                    </a:ext>
                  </a:extLst>
                </a:gridCol>
                <a:gridCol w="2131077">
                  <a:extLst>
                    <a:ext uri="{9D8B030D-6E8A-4147-A177-3AD203B41FA5}">
                      <a16:colId xmlns:a16="http://schemas.microsoft.com/office/drawing/2014/main" xmlns="" val="973544311"/>
                    </a:ext>
                  </a:extLst>
                </a:gridCol>
              </a:tblGrid>
              <a:tr h="353919">
                <a:tc>
                  <a:txBody>
                    <a:bodyPr/>
                    <a:lstStyle/>
                    <a:p>
                      <a:pPr algn="just" fontAlgn="ctr"/>
                      <a:r>
                        <a:rPr lang="en-AU" sz="1100" u="none" strike="noStrike">
                          <a:effectLst/>
                        </a:rPr>
                        <a:t>Types of Customers</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Number of accounts</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Number of Customers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Total deposits (VND)</a:t>
                      </a:r>
                      <a:endParaRPr lang="en-AU" sz="1100" b="1" i="0" u="none" strike="noStrike">
                        <a:solidFill>
                          <a:srgbClr val="000000"/>
                        </a:solidFill>
                        <a:effectLst/>
                        <a:latin typeface="Book Antiqua" panose="02040602050305030304" pitchFamily="18" charset="0"/>
                      </a:endParaRPr>
                    </a:p>
                  </a:txBody>
                  <a:tcPr marL="5618" marR="5618" marT="5618" marB="0" anchor="ctr"/>
                </a:tc>
                <a:extLst>
                  <a:ext uri="{0D108BD9-81ED-4DB2-BD59-A6C34878D82A}">
                    <a16:rowId xmlns:a16="http://schemas.microsoft.com/office/drawing/2014/main" xmlns="" val="1513323377"/>
                  </a:ext>
                </a:extLst>
              </a:tr>
              <a:tr h="179768">
                <a:tc>
                  <a:txBody>
                    <a:bodyPr/>
                    <a:lstStyle/>
                    <a:p>
                      <a:pPr algn="just" fontAlgn="ctr"/>
                      <a:r>
                        <a:rPr lang="en-AU" sz="1100" u="none" strike="noStrike">
                          <a:effectLst/>
                        </a:rPr>
                        <a:t>1. Natural Persons</a:t>
                      </a:r>
                      <a:endParaRPr lang="en-AU" sz="1100" b="0"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extLst>
                  <a:ext uri="{0D108BD9-81ED-4DB2-BD59-A6C34878D82A}">
                    <a16:rowId xmlns:a16="http://schemas.microsoft.com/office/drawing/2014/main" xmlns="" val="366439268"/>
                  </a:ext>
                </a:extLst>
              </a:tr>
              <a:tr h="185386">
                <a:tc>
                  <a:txBody>
                    <a:bodyPr/>
                    <a:lstStyle/>
                    <a:p>
                      <a:pPr algn="just" fontAlgn="ctr"/>
                      <a:r>
                        <a:rPr lang="en-AU" sz="1100" u="none" strike="noStrike">
                          <a:effectLst/>
                        </a:rPr>
                        <a:t>  Resident</a:t>
                      </a:r>
                      <a:endParaRPr lang="en-AU" sz="1100" b="0" i="1"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extLst>
                  <a:ext uri="{0D108BD9-81ED-4DB2-BD59-A6C34878D82A}">
                    <a16:rowId xmlns:a16="http://schemas.microsoft.com/office/drawing/2014/main" xmlns="" val="2119355210"/>
                  </a:ext>
                </a:extLst>
              </a:tr>
              <a:tr h="185386">
                <a:tc>
                  <a:txBody>
                    <a:bodyPr/>
                    <a:lstStyle/>
                    <a:p>
                      <a:pPr algn="just" fontAlgn="ctr"/>
                      <a:r>
                        <a:rPr lang="en-AU" sz="1100" u="none" strike="noStrike">
                          <a:effectLst/>
                        </a:rPr>
                        <a:t>  Non-resident</a:t>
                      </a:r>
                      <a:endParaRPr lang="en-AU" sz="1100" b="0" i="1"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extLst>
                  <a:ext uri="{0D108BD9-81ED-4DB2-BD59-A6C34878D82A}">
                    <a16:rowId xmlns:a16="http://schemas.microsoft.com/office/drawing/2014/main" xmlns="" val="1303047815"/>
                  </a:ext>
                </a:extLst>
              </a:tr>
              <a:tr h="758398">
                <a:tc>
                  <a:txBody>
                    <a:bodyPr/>
                    <a:lstStyle/>
                    <a:p>
                      <a:pPr algn="l" fontAlgn="ctr"/>
                      <a:r>
                        <a:rPr lang="en-US" sz="1100" u="none" strike="noStrike">
                          <a:effectLst/>
                        </a:rPr>
                        <a:t>Of which are residents of "high-risk" jurisdictions as defined by the FATF, APG, AMLD</a:t>
                      </a:r>
                      <a:endParaRPr lang="en-US" sz="1100" b="0" i="1"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extLst>
                  <a:ext uri="{0D108BD9-81ED-4DB2-BD59-A6C34878D82A}">
                    <a16:rowId xmlns:a16="http://schemas.microsoft.com/office/drawing/2014/main" xmlns="" val="101709318"/>
                  </a:ext>
                </a:extLst>
              </a:tr>
              <a:tr h="429759">
                <a:tc>
                  <a:txBody>
                    <a:bodyPr/>
                    <a:lstStyle/>
                    <a:p>
                      <a:pPr algn="just" fontAlgn="ctr"/>
                      <a:r>
                        <a:rPr lang="en-US" sz="1100" u="none" strike="noStrike">
                          <a:effectLst/>
                        </a:rPr>
                        <a:t>2. Legal persons and arrangements</a:t>
                      </a:r>
                      <a:endParaRPr lang="en-US" sz="1100" b="0"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extLst>
                  <a:ext uri="{0D108BD9-81ED-4DB2-BD59-A6C34878D82A}">
                    <a16:rowId xmlns:a16="http://schemas.microsoft.com/office/drawing/2014/main" xmlns="" val="2444284895"/>
                  </a:ext>
                </a:extLst>
              </a:tr>
              <a:tr h="185386">
                <a:tc>
                  <a:txBody>
                    <a:bodyPr/>
                    <a:lstStyle/>
                    <a:p>
                      <a:pPr algn="just" fontAlgn="ctr"/>
                      <a:r>
                        <a:rPr lang="en-AU" sz="1100" u="none" strike="noStrike">
                          <a:effectLst/>
                        </a:rPr>
                        <a:t>  Resident</a:t>
                      </a:r>
                      <a:endParaRPr lang="en-AU" sz="1100" b="0" i="1"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extLst>
                  <a:ext uri="{0D108BD9-81ED-4DB2-BD59-A6C34878D82A}">
                    <a16:rowId xmlns:a16="http://schemas.microsoft.com/office/drawing/2014/main" xmlns="" val="3391065937"/>
                  </a:ext>
                </a:extLst>
              </a:tr>
              <a:tr h="185386">
                <a:tc>
                  <a:txBody>
                    <a:bodyPr/>
                    <a:lstStyle/>
                    <a:p>
                      <a:pPr algn="just" fontAlgn="ctr"/>
                      <a:r>
                        <a:rPr lang="en-AU" sz="1100" u="none" strike="noStrike">
                          <a:effectLst/>
                        </a:rPr>
                        <a:t>  Non-resident</a:t>
                      </a:r>
                      <a:endParaRPr lang="en-AU" sz="1100" b="0" i="1"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extLst>
                  <a:ext uri="{0D108BD9-81ED-4DB2-BD59-A6C34878D82A}">
                    <a16:rowId xmlns:a16="http://schemas.microsoft.com/office/drawing/2014/main" xmlns="" val="587365048"/>
                  </a:ext>
                </a:extLst>
              </a:tr>
              <a:tr h="544923">
                <a:tc>
                  <a:txBody>
                    <a:bodyPr/>
                    <a:lstStyle/>
                    <a:p>
                      <a:pPr algn="l" fontAlgn="ctr"/>
                      <a:r>
                        <a:rPr lang="en-US" sz="1100" u="none" strike="noStrike">
                          <a:effectLst/>
                        </a:rPr>
                        <a:t>Of which are residents of "high-risk" jurisdictions as defined by the FATF, APG, AMLD</a:t>
                      </a:r>
                      <a:endParaRPr lang="en-US" sz="1100" b="0" i="1"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extLst>
                  <a:ext uri="{0D108BD9-81ED-4DB2-BD59-A6C34878D82A}">
                    <a16:rowId xmlns:a16="http://schemas.microsoft.com/office/drawing/2014/main" xmlns="" val="542409121"/>
                  </a:ext>
                </a:extLst>
              </a:tr>
              <a:tr h="353919">
                <a:tc>
                  <a:txBody>
                    <a:bodyPr/>
                    <a:lstStyle/>
                    <a:p>
                      <a:pPr algn="l" fontAlgn="ctr"/>
                      <a:r>
                        <a:rPr lang="en-US" sz="1100" u="none" strike="noStrike">
                          <a:effectLst/>
                        </a:rPr>
                        <a:t>3. Money Transfer Service Providers</a:t>
                      </a:r>
                      <a:endParaRPr lang="en-US" sz="1100" b="0"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extLst>
                  <a:ext uri="{0D108BD9-81ED-4DB2-BD59-A6C34878D82A}">
                    <a16:rowId xmlns:a16="http://schemas.microsoft.com/office/drawing/2014/main" xmlns="" val="426700763"/>
                  </a:ext>
                </a:extLst>
              </a:tr>
              <a:tr h="466274">
                <a:tc>
                  <a:txBody>
                    <a:bodyPr/>
                    <a:lstStyle/>
                    <a:p>
                      <a:pPr algn="l" fontAlgn="ctr"/>
                      <a:r>
                        <a:rPr lang="en-US" sz="1100" u="none" strike="noStrike">
                          <a:effectLst/>
                        </a:rPr>
                        <a:t>4. Foreign currency exchange businesses</a:t>
                      </a:r>
                      <a:endParaRPr lang="en-US" sz="1100" b="0"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0" i="0" u="none" strike="noStrike">
                        <a:solidFill>
                          <a:srgbClr val="000000"/>
                        </a:solidFill>
                        <a:effectLst/>
                        <a:latin typeface="Book Antiqua" panose="02040602050305030304" pitchFamily="18" charset="0"/>
                      </a:endParaRPr>
                    </a:p>
                  </a:txBody>
                  <a:tcPr marL="5618" marR="5618" marT="5618" marB="0" anchor="ctr"/>
                </a:tc>
                <a:extLst>
                  <a:ext uri="{0D108BD9-81ED-4DB2-BD59-A6C34878D82A}">
                    <a16:rowId xmlns:a16="http://schemas.microsoft.com/office/drawing/2014/main" xmlns="" val="2713009773"/>
                  </a:ext>
                </a:extLst>
              </a:tr>
              <a:tr h="702220">
                <a:tc>
                  <a:txBody>
                    <a:bodyPr/>
                    <a:lstStyle/>
                    <a:p>
                      <a:pPr algn="l" fontAlgn="ctr"/>
                      <a:r>
                        <a:rPr lang="en-US" sz="1100" u="none" strike="noStrike">
                          <a:effectLst/>
                        </a:rPr>
                        <a:t>5. Casinos and prize game winning businesses (e.g. electronic game operators and lottery operators)</a:t>
                      </a:r>
                      <a:endParaRPr lang="en-US" sz="1100" b="0"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a:effectLst/>
                        </a:rPr>
                        <a:t> </a:t>
                      </a:r>
                      <a:endParaRPr lang="en-AU" sz="1100" b="1" i="0" u="none" strike="noStrike">
                        <a:solidFill>
                          <a:srgbClr val="000000"/>
                        </a:solidFill>
                        <a:effectLst/>
                        <a:latin typeface="Book Antiqua" panose="02040602050305030304" pitchFamily="18" charset="0"/>
                      </a:endParaRPr>
                    </a:p>
                  </a:txBody>
                  <a:tcPr marL="5618" marR="5618" marT="5618" marB="0" anchor="ctr"/>
                </a:tc>
                <a:tc>
                  <a:txBody>
                    <a:bodyPr/>
                    <a:lstStyle/>
                    <a:p>
                      <a:pPr algn="ctr" fontAlgn="ctr"/>
                      <a:r>
                        <a:rPr lang="en-AU" sz="1100" u="none" strike="noStrike" dirty="0">
                          <a:effectLst/>
                        </a:rPr>
                        <a:t> </a:t>
                      </a:r>
                      <a:endParaRPr lang="en-AU" sz="1100" b="0" i="0" u="none" strike="noStrike" dirty="0">
                        <a:solidFill>
                          <a:srgbClr val="000000"/>
                        </a:solidFill>
                        <a:effectLst/>
                        <a:latin typeface="Book Antiqua" panose="02040602050305030304" pitchFamily="18" charset="0"/>
                      </a:endParaRPr>
                    </a:p>
                  </a:txBody>
                  <a:tcPr marL="5618" marR="5618" marT="5618" marB="0" anchor="ctr"/>
                </a:tc>
                <a:extLst>
                  <a:ext uri="{0D108BD9-81ED-4DB2-BD59-A6C34878D82A}">
                    <a16:rowId xmlns:a16="http://schemas.microsoft.com/office/drawing/2014/main" xmlns="" val="4268373174"/>
                  </a:ext>
                </a:extLst>
              </a:tr>
            </a:tbl>
          </a:graphicData>
        </a:graphic>
      </p:graphicFrame>
      <p:sp>
        <p:nvSpPr>
          <p:cNvPr id="3" name="Slide Number Placeholder 2">
            <a:extLst>
              <a:ext uri="{FF2B5EF4-FFF2-40B4-BE49-F238E27FC236}">
                <a16:creationId xmlns:a16="http://schemas.microsoft.com/office/drawing/2014/main" xmlns="" id="{87BDADA4-4128-7893-7878-A4FFF33B0027}"/>
              </a:ext>
            </a:extLst>
          </p:cNvPr>
          <p:cNvSpPr>
            <a:spLocks noGrp="1"/>
          </p:cNvSpPr>
          <p:nvPr>
            <p:ph type="sldNum" sz="quarter" idx="12"/>
          </p:nvPr>
        </p:nvSpPr>
        <p:spPr/>
        <p:txBody>
          <a:bodyPr/>
          <a:lstStyle/>
          <a:p>
            <a:fld id="{55E91883-6879-4885-B5A7-5310529E5223}" type="slidenum">
              <a:rPr lang="en-AU" smtClean="0"/>
              <a:t>12</a:t>
            </a:fld>
            <a:endParaRPr lang="en-A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AU" sz="4400" dirty="0">
                <a:effectLst/>
              </a:rPr>
              <a:t>ML/TF Risk Management Questionnaire</a:t>
            </a:r>
          </a:p>
        </p:txBody>
      </p:sp>
      <p:sp>
        <p:nvSpPr>
          <p:cNvPr id="3" name="Content Placeholder 2"/>
          <p:cNvSpPr>
            <a:spLocks noGrp="1"/>
          </p:cNvSpPr>
          <p:nvPr>
            <p:ph idx="1"/>
          </p:nvPr>
        </p:nvSpPr>
        <p:spPr>
          <a:xfrm>
            <a:off x="628650" y="1825625"/>
            <a:ext cx="7886700" cy="4530726"/>
          </a:xfrm>
        </p:spPr>
        <p:txBody>
          <a:bodyPr>
            <a:normAutofit fontScale="92500" lnSpcReduction="20000"/>
          </a:bodyPr>
          <a:lstStyle/>
          <a:p>
            <a:pPr marL="571500" indent="-571500" algn="l">
              <a:buFont typeface="Arial" panose="020B0604020202020204" pitchFamily="34" charset="0"/>
              <a:buChar char="•"/>
            </a:pPr>
            <a:r>
              <a:rPr lang="en-US" sz="2400" b="0" dirty="0">
                <a:effectLst/>
              </a:rPr>
              <a:t>The questionnaire seeks information from banks on their AML/CFT risk management policies and procedures in the key risk areas.</a:t>
            </a:r>
          </a:p>
          <a:p>
            <a:pPr marL="571500" indent="-571500" algn="l">
              <a:buFont typeface="Arial" panose="020B0604020202020204" pitchFamily="34" charset="0"/>
              <a:buChar char="•"/>
            </a:pPr>
            <a:r>
              <a:rPr lang="en-US" sz="2400" b="0" dirty="0">
                <a:effectLst/>
              </a:rPr>
              <a:t>Analysis of the questionnaire will:</a:t>
            </a:r>
          </a:p>
          <a:p>
            <a:pPr lvl="2"/>
            <a:r>
              <a:rPr lang="en-US" sz="2000" dirty="0">
                <a:effectLst/>
              </a:rPr>
              <a:t>Assist supervisors identify banks with a low level of compliance.</a:t>
            </a:r>
          </a:p>
          <a:p>
            <a:pPr lvl="2"/>
            <a:r>
              <a:rPr lang="en-US" sz="2000" dirty="0">
                <a:effectLst/>
              </a:rPr>
              <a:t>Give a complete picture of net ML/TF risk faced by banks.</a:t>
            </a:r>
          </a:p>
          <a:p>
            <a:pPr marL="571500" indent="-571500" algn="l">
              <a:buFont typeface="Arial" panose="020B0604020202020204" pitchFamily="34" charset="0"/>
              <a:buChar char="•"/>
            </a:pPr>
            <a:r>
              <a:rPr lang="en-US" sz="2400" b="0" dirty="0">
                <a:effectLst/>
              </a:rPr>
              <a:t>The questionnaire will also have a secondary benefit as it also serves as a self assessment by banks’ management of their level of compliance.</a:t>
            </a:r>
          </a:p>
          <a:p>
            <a:pPr marL="571500" indent="-571500" algn="l">
              <a:buFont typeface="Arial" panose="020B0604020202020204" pitchFamily="34" charset="0"/>
              <a:buChar char="•"/>
            </a:pPr>
            <a:r>
              <a:rPr lang="en-US" sz="2400" b="0" dirty="0">
                <a:effectLst/>
              </a:rPr>
              <a:t>Banks should provide comprehensive responses to questions including providing supporting documentation/information as appropriate.</a:t>
            </a:r>
            <a:endParaRPr lang="en-AU" sz="2400" b="0" dirty="0">
              <a:effectLst/>
            </a:endParaRPr>
          </a:p>
        </p:txBody>
      </p:sp>
      <p:sp>
        <p:nvSpPr>
          <p:cNvPr id="4" name="Slide Number Placeholder 3">
            <a:extLst>
              <a:ext uri="{FF2B5EF4-FFF2-40B4-BE49-F238E27FC236}">
                <a16:creationId xmlns:a16="http://schemas.microsoft.com/office/drawing/2014/main" xmlns="" id="{153DFA5C-28D5-B701-B920-CDC4939AAF78}"/>
              </a:ext>
            </a:extLst>
          </p:cNvPr>
          <p:cNvSpPr>
            <a:spLocks noGrp="1"/>
          </p:cNvSpPr>
          <p:nvPr>
            <p:ph type="sldNum" sz="quarter" idx="12"/>
          </p:nvPr>
        </p:nvSpPr>
        <p:spPr/>
        <p:txBody>
          <a:bodyPr/>
          <a:lstStyle/>
          <a:p>
            <a:fld id="{55E91883-6879-4885-B5A7-5310529E5223}" type="slidenum">
              <a:rPr lang="en-AU" smtClean="0"/>
              <a:t>13</a:t>
            </a:fld>
            <a:endParaRPr lang="en-A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AU" sz="4400" dirty="0">
                <a:effectLst/>
              </a:rPr>
              <a:t>Risk Mitigants/Controls </a:t>
            </a:r>
          </a:p>
        </p:txBody>
      </p:sp>
      <p:sp>
        <p:nvSpPr>
          <p:cNvPr id="3" name="Content Placeholder 2"/>
          <p:cNvSpPr>
            <a:spLocks noGrp="1"/>
          </p:cNvSpPr>
          <p:nvPr>
            <p:ph idx="1"/>
          </p:nvPr>
        </p:nvSpPr>
        <p:spPr/>
        <p:txBody>
          <a:bodyPr>
            <a:noAutofit/>
          </a:bodyPr>
          <a:lstStyle/>
          <a:p>
            <a:pPr marL="0" indent="0" algn="l">
              <a:buNone/>
            </a:pPr>
            <a:r>
              <a:rPr lang="en-US" sz="3200" b="0" dirty="0">
                <a:effectLst/>
              </a:rPr>
              <a:t>The questionnaire covers the following areas:</a:t>
            </a:r>
          </a:p>
          <a:p>
            <a:pPr marL="971550" lvl="1" indent="-514350">
              <a:buFont typeface="+mj-lt"/>
              <a:buAutoNum type="arabicPeriod"/>
            </a:pPr>
            <a:r>
              <a:rPr lang="en-US" sz="3200" dirty="0">
                <a:effectLst/>
              </a:rPr>
              <a:t>Corporate Governance</a:t>
            </a:r>
          </a:p>
          <a:p>
            <a:pPr marL="971550" lvl="1" indent="-514350">
              <a:buFont typeface="+mj-lt"/>
              <a:buAutoNum type="arabicPeriod"/>
            </a:pPr>
            <a:r>
              <a:rPr lang="en-US" sz="3200" dirty="0">
                <a:effectLst/>
              </a:rPr>
              <a:t>Risk management</a:t>
            </a:r>
          </a:p>
          <a:p>
            <a:pPr marL="971550" lvl="1" indent="-514350">
              <a:buFont typeface="+mj-lt"/>
              <a:buAutoNum type="arabicPeriod"/>
            </a:pPr>
            <a:r>
              <a:rPr lang="en-US" sz="3200" dirty="0">
                <a:effectLst/>
              </a:rPr>
              <a:t>Policies and Procedures</a:t>
            </a:r>
          </a:p>
          <a:p>
            <a:pPr marL="971550" lvl="1" indent="-514350">
              <a:buFont typeface="+mj-lt"/>
              <a:buAutoNum type="arabicPeriod"/>
            </a:pPr>
            <a:r>
              <a:rPr lang="en-US" sz="3200" dirty="0">
                <a:effectLst/>
              </a:rPr>
              <a:t>Internal controls</a:t>
            </a:r>
          </a:p>
          <a:p>
            <a:pPr marL="971550" lvl="1" indent="-514350">
              <a:buFont typeface="+mj-lt"/>
              <a:buAutoNum type="arabicPeriod"/>
            </a:pPr>
            <a:r>
              <a:rPr lang="en-US" sz="3200" dirty="0">
                <a:effectLst/>
              </a:rPr>
              <a:t>Compliance</a:t>
            </a:r>
          </a:p>
          <a:p>
            <a:pPr marL="971550" lvl="1" indent="-514350">
              <a:buFont typeface="+mj-lt"/>
              <a:buAutoNum type="arabicPeriod"/>
            </a:pPr>
            <a:r>
              <a:rPr lang="en-US" sz="3200" dirty="0">
                <a:effectLst/>
              </a:rPr>
              <a:t>Reporting</a:t>
            </a:r>
          </a:p>
          <a:p>
            <a:pPr marL="971550" lvl="1" indent="-514350">
              <a:buFont typeface="+mj-lt"/>
              <a:buAutoNum type="arabicPeriod"/>
            </a:pPr>
            <a:r>
              <a:rPr lang="en-US" sz="3200" dirty="0">
                <a:effectLst/>
              </a:rPr>
              <a:t>Staff training</a:t>
            </a:r>
          </a:p>
        </p:txBody>
      </p:sp>
      <p:sp>
        <p:nvSpPr>
          <p:cNvPr id="4" name="Slide Number Placeholder 3">
            <a:extLst>
              <a:ext uri="{FF2B5EF4-FFF2-40B4-BE49-F238E27FC236}">
                <a16:creationId xmlns:a16="http://schemas.microsoft.com/office/drawing/2014/main" xmlns="" id="{7A71E88B-6292-58DC-7BC7-4E73ED291864}"/>
              </a:ext>
            </a:extLst>
          </p:cNvPr>
          <p:cNvSpPr>
            <a:spLocks noGrp="1"/>
          </p:cNvSpPr>
          <p:nvPr>
            <p:ph type="sldNum" sz="quarter" idx="12"/>
          </p:nvPr>
        </p:nvSpPr>
        <p:spPr/>
        <p:txBody>
          <a:bodyPr/>
          <a:lstStyle/>
          <a:p>
            <a:fld id="{55E91883-6879-4885-B5A7-5310529E5223}" type="slidenum">
              <a:rPr lang="en-AU" smtClean="0"/>
              <a:t>14</a:t>
            </a:fld>
            <a:endParaRPr lang="en-A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A3820B-4A90-D0B9-64A4-6A3349D85342}"/>
              </a:ext>
            </a:extLst>
          </p:cNvPr>
          <p:cNvSpPr>
            <a:spLocks noGrp="1"/>
          </p:cNvSpPr>
          <p:nvPr>
            <p:ph type="title"/>
          </p:nvPr>
        </p:nvSpPr>
        <p:spPr/>
        <p:txBody>
          <a:bodyPr/>
          <a:lstStyle/>
          <a:p>
            <a:pPr algn="ctr"/>
            <a:r>
              <a:rPr lang="en-AU" dirty="0"/>
              <a:t>Risk Management Questionnaire</a:t>
            </a:r>
          </a:p>
        </p:txBody>
      </p:sp>
      <p:sp>
        <p:nvSpPr>
          <p:cNvPr id="3" name="Content Placeholder 2">
            <a:extLst>
              <a:ext uri="{FF2B5EF4-FFF2-40B4-BE49-F238E27FC236}">
                <a16:creationId xmlns:a16="http://schemas.microsoft.com/office/drawing/2014/main" xmlns="" id="{74DC88D3-2D3F-A6FE-9E63-DDFFA64D76DD}"/>
              </a:ext>
            </a:extLst>
          </p:cNvPr>
          <p:cNvSpPr>
            <a:spLocks noGrp="1"/>
          </p:cNvSpPr>
          <p:nvPr>
            <p:ph idx="1"/>
          </p:nvPr>
        </p:nvSpPr>
        <p:spPr/>
        <p:txBody>
          <a:bodyPr>
            <a:normAutofit fontScale="92500"/>
          </a:bodyPr>
          <a:lstStyle/>
          <a:p>
            <a:r>
              <a:rPr lang="en-AU" sz="2400" dirty="0"/>
              <a:t>Following feedback from banks and BSA/AMLD aspects of the risk management questionnaire have been revised with the aim of removing ‘yes’/’no’ answers.</a:t>
            </a:r>
          </a:p>
          <a:p>
            <a:r>
              <a:rPr lang="en-AU" sz="2400" dirty="0"/>
              <a:t>Banks are strongly encouraged to respond to questions and provide all information as requested (e.g. copies of policies and procedures, results of audit reports etc.).</a:t>
            </a:r>
          </a:p>
          <a:p>
            <a:r>
              <a:rPr lang="en-AU" sz="2400" dirty="0"/>
              <a:t>Providing little or no information will impact on the assessment and risk score.</a:t>
            </a:r>
          </a:p>
          <a:p>
            <a:pPr lvl="1"/>
            <a:r>
              <a:rPr lang="en-AU" dirty="0"/>
              <a:t>The risk score which is a combination of inherent business risks and adequacy of risk management is used by BSA/AMLD to determine supervisory activities, such conducting onsite inspections.</a:t>
            </a:r>
          </a:p>
          <a:p>
            <a:pPr marL="0" indent="0">
              <a:buNone/>
            </a:pPr>
            <a:endParaRPr lang="en-AU" dirty="0"/>
          </a:p>
        </p:txBody>
      </p:sp>
      <p:sp>
        <p:nvSpPr>
          <p:cNvPr id="4" name="Slide Number Placeholder 3">
            <a:extLst>
              <a:ext uri="{FF2B5EF4-FFF2-40B4-BE49-F238E27FC236}">
                <a16:creationId xmlns:a16="http://schemas.microsoft.com/office/drawing/2014/main" xmlns="" id="{B34307C4-6F42-0608-B775-2B2FA326029E}"/>
              </a:ext>
            </a:extLst>
          </p:cNvPr>
          <p:cNvSpPr>
            <a:spLocks noGrp="1"/>
          </p:cNvSpPr>
          <p:nvPr>
            <p:ph type="sldNum" sz="quarter" idx="12"/>
          </p:nvPr>
        </p:nvSpPr>
        <p:spPr/>
        <p:txBody>
          <a:bodyPr/>
          <a:lstStyle/>
          <a:p>
            <a:fld id="{55E91883-6879-4885-B5A7-5310529E5223}" type="slidenum">
              <a:rPr lang="en-AU" smtClean="0"/>
              <a:t>15</a:t>
            </a:fld>
            <a:endParaRPr lang="en-AU"/>
          </a:p>
        </p:txBody>
      </p:sp>
    </p:spTree>
    <p:extLst>
      <p:ext uri="{BB962C8B-B14F-4D97-AF65-F5344CB8AC3E}">
        <p14:creationId xmlns:p14="http://schemas.microsoft.com/office/powerpoint/2010/main" val="108490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lstStyle/>
          <a:p>
            <a:pPr algn="ctr"/>
            <a:r>
              <a:rPr lang="en-US" sz="4400" dirty="0">
                <a:effectLst/>
              </a:rPr>
              <a:t>Sample Questionnaire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85462359"/>
              </p:ext>
            </p:extLst>
          </p:nvPr>
        </p:nvGraphicFramePr>
        <p:xfrm>
          <a:off x="628650" y="1295400"/>
          <a:ext cx="7886700" cy="5197472"/>
        </p:xfrm>
        <a:graphic>
          <a:graphicData uri="http://schemas.openxmlformats.org/drawingml/2006/table">
            <a:tbl>
              <a:tblPr firstRow="1" bandRow="1">
                <a:tableStyleId>{5C22544A-7EE6-4342-B048-85BDC9FD1C3A}</a:tableStyleId>
              </a:tblPr>
              <a:tblGrid>
                <a:gridCol w="1663601">
                  <a:extLst>
                    <a:ext uri="{9D8B030D-6E8A-4147-A177-3AD203B41FA5}">
                      <a16:colId xmlns:a16="http://schemas.microsoft.com/office/drawing/2014/main" xmlns="" val="20000"/>
                    </a:ext>
                  </a:extLst>
                </a:gridCol>
                <a:gridCol w="862607">
                  <a:extLst>
                    <a:ext uri="{9D8B030D-6E8A-4147-A177-3AD203B41FA5}">
                      <a16:colId xmlns:a16="http://schemas.microsoft.com/office/drawing/2014/main" xmlns="" val="20001"/>
                    </a:ext>
                  </a:extLst>
                </a:gridCol>
                <a:gridCol w="616149">
                  <a:extLst>
                    <a:ext uri="{9D8B030D-6E8A-4147-A177-3AD203B41FA5}">
                      <a16:colId xmlns:a16="http://schemas.microsoft.com/office/drawing/2014/main" xmlns="" val="20002"/>
                    </a:ext>
                  </a:extLst>
                </a:gridCol>
                <a:gridCol w="1677293">
                  <a:extLst>
                    <a:ext uri="{9D8B030D-6E8A-4147-A177-3AD203B41FA5}">
                      <a16:colId xmlns:a16="http://schemas.microsoft.com/office/drawing/2014/main" xmlns="" val="20003"/>
                    </a:ext>
                  </a:extLst>
                </a:gridCol>
                <a:gridCol w="1387475">
                  <a:extLst>
                    <a:ext uri="{9D8B030D-6E8A-4147-A177-3AD203B41FA5}">
                      <a16:colId xmlns:a16="http://schemas.microsoft.com/office/drawing/2014/main" xmlns="" val="20004"/>
                    </a:ext>
                  </a:extLst>
                </a:gridCol>
                <a:gridCol w="1679575">
                  <a:extLst>
                    <a:ext uri="{9D8B030D-6E8A-4147-A177-3AD203B41FA5}">
                      <a16:colId xmlns:a16="http://schemas.microsoft.com/office/drawing/2014/main" xmlns="" val="20005"/>
                    </a:ext>
                  </a:extLst>
                </a:gridCol>
              </a:tblGrid>
              <a:tr h="703187">
                <a:tc>
                  <a:txBody>
                    <a:bodyPr/>
                    <a:lstStyle/>
                    <a:p>
                      <a:r>
                        <a:rPr kumimoji="0" lang="en-CA" sz="1000" b="1" kern="1200" dirty="0">
                          <a:solidFill>
                            <a:schemeClr val="lt1"/>
                          </a:solidFill>
                          <a:latin typeface="Arial" pitchFamily="34" charset="0"/>
                          <a:ea typeface="+mn-ea"/>
                          <a:cs typeface="Arial" pitchFamily="34" charset="0"/>
                        </a:rPr>
                        <a:t>Corporate Governance and Role of the Board</a:t>
                      </a:r>
                      <a:endParaRPr lang="en-US" sz="1000" dirty="0">
                        <a:latin typeface="Arial" pitchFamily="34" charset="0"/>
                        <a:cs typeface="Arial" pitchFamily="34" charset="0"/>
                      </a:endParaRPr>
                    </a:p>
                  </a:txBody>
                  <a:tcPr marL="87630" marR="87630"/>
                </a:tc>
                <a:tc>
                  <a:txBody>
                    <a:bodyPr/>
                    <a:lstStyle/>
                    <a:p>
                      <a:r>
                        <a:rPr kumimoji="0" lang="en-CA" sz="1000" b="1" kern="1200" dirty="0">
                          <a:solidFill>
                            <a:schemeClr val="lt1"/>
                          </a:solidFill>
                          <a:latin typeface="Arial" pitchFamily="34" charset="0"/>
                          <a:ea typeface="+mn-ea"/>
                          <a:cs typeface="Arial" pitchFamily="34" charset="0"/>
                        </a:rPr>
                        <a:t>Ref. to Law, Regulation, Guideline</a:t>
                      </a:r>
                      <a:endParaRPr lang="en-US" sz="1000" dirty="0">
                        <a:latin typeface="Arial" pitchFamily="34" charset="0"/>
                        <a:cs typeface="Arial" pitchFamily="34" charset="0"/>
                      </a:endParaRPr>
                    </a:p>
                  </a:txBody>
                  <a:tcPr marL="87630" marR="87630"/>
                </a:tc>
                <a:tc>
                  <a:txBody>
                    <a:bodyPr/>
                    <a:lstStyle/>
                    <a:p>
                      <a:r>
                        <a:rPr lang="en-US" sz="1000" dirty="0">
                          <a:latin typeface="Arial" pitchFamily="34" charset="0"/>
                          <a:cs typeface="Arial" pitchFamily="34" charset="0"/>
                        </a:rPr>
                        <a:t>Yes/NO</a:t>
                      </a:r>
                    </a:p>
                  </a:txBody>
                  <a:tcPr marL="87630" marR="87630"/>
                </a:tc>
                <a:tc>
                  <a:txBody>
                    <a:bodyPr/>
                    <a:lstStyle/>
                    <a:p>
                      <a:r>
                        <a:rPr lang="en-US" sz="1000" dirty="0">
                          <a:latin typeface="Arial" pitchFamily="34" charset="0"/>
                          <a:cs typeface="Arial" pitchFamily="34" charset="0"/>
                        </a:rPr>
                        <a:t>Description provided</a:t>
                      </a:r>
                      <a:r>
                        <a:rPr lang="en-US" sz="1000" baseline="0" dirty="0">
                          <a:latin typeface="Arial" pitchFamily="34" charset="0"/>
                          <a:cs typeface="Arial" pitchFamily="34" charset="0"/>
                        </a:rPr>
                        <a:t> by bank </a:t>
                      </a:r>
                      <a:endParaRPr lang="en-US" sz="1000" dirty="0">
                        <a:latin typeface="Arial" pitchFamily="34" charset="0"/>
                        <a:cs typeface="Arial" pitchFamily="34" charset="0"/>
                      </a:endParaRPr>
                    </a:p>
                  </a:txBody>
                  <a:tcPr marL="87630" marR="87630"/>
                </a:tc>
                <a:tc>
                  <a:txBody>
                    <a:bodyPr/>
                    <a:lstStyle/>
                    <a:p>
                      <a:r>
                        <a:rPr lang="en-US" sz="1000" dirty="0">
                          <a:latin typeface="Arial" pitchFamily="34" charset="0"/>
                          <a:cs typeface="Arial" pitchFamily="34" charset="0"/>
                        </a:rPr>
                        <a:t>Comments </a:t>
                      </a:r>
                    </a:p>
                  </a:txBody>
                  <a:tcPr marL="87630" marR="87630"/>
                </a:tc>
                <a:tc>
                  <a:txBody>
                    <a:bodyPr/>
                    <a:lstStyle/>
                    <a:p>
                      <a:r>
                        <a:rPr lang="en-US" sz="1000" dirty="0">
                          <a:latin typeface="Arial" pitchFamily="34" charset="0"/>
                          <a:cs typeface="Arial" pitchFamily="34" charset="0"/>
                        </a:rPr>
                        <a:t>Rating </a:t>
                      </a:r>
                    </a:p>
                  </a:txBody>
                  <a:tcPr marL="87630" marR="87630"/>
                </a:tc>
                <a:extLst>
                  <a:ext uri="{0D108BD9-81ED-4DB2-BD59-A6C34878D82A}">
                    <a16:rowId xmlns:a16="http://schemas.microsoft.com/office/drawing/2014/main" xmlns="" val="10000"/>
                  </a:ext>
                </a:extLst>
              </a:tr>
              <a:tr h="1467522">
                <a:tc>
                  <a:txBody>
                    <a:bodyPr/>
                    <a:lstStyle/>
                    <a:p>
                      <a:r>
                        <a:rPr kumimoji="0" lang="en-US" sz="1000" kern="1200" dirty="0">
                          <a:solidFill>
                            <a:schemeClr val="dk1"/>
                          </a:solidFill>
                          <a:latin typeface="Arial" pitchFamily="34" charset="0"/>
                          <a:ea typeface="+mn-ea"/>
                          <a:cs typeface="Arial" pitchFamily="34" charset="0"/>
                        </a:rPr>
                        <a:t>Has the Board of Directors adopted and overseen the implementation of an AML/CFT program? Briefly describe its main features and consistency with the AML/CFT legislation </a:t>
                      </a:r>
                      <a:endParaRPr lang="en-US" sz="1000" dirty="0">
                        <a:latin typeface="Arial" pitchFamily="34" charset="0"/>
                        <a:cs typeface="Arial" pitchFamily="34" charset="0"/>
                      </a:endParaRPr>
                    </a:p>
                  </a:txBody>
                  <a:tcPr marL="87630" marR="87630"/>
                </a:tc>
                <a:tc>
                  <a:txBody>
                    <a:bodyPr/>
                    <a:lstStyle/>
                    <a:p>
                      <a:endParaRPr lang="en-US" dirty="0"/>
                    </a:p>
                  </a:txBody>
                  <a:tcPr marL="87630" marR="87630"/>
                </a:tc>
                <a:tc>
                  <a:txBody>
                    <a:bodyPr/>
                    <a:lstStyle/>
                    <a:p>
                      <a:endParaRPr lang="en-US" dirty="0"/>
                    </a:p>
                  </a:txBody>
                  <a:tcPr marL="87630" marR="87630"/>
                </a:tc>
                <a:tc>
                  <a:txBody>
                    <a:bodyPr/>
                    <a:lstStyle/>
                    <a:p>
                      <a:endParaRPr lang="en-US" dirty="0"/>
                    </a:p>
                  </a:txBody>
                  <a:tcPr marL="87630" marR="87630"/>
                </a:tc>
                <a:tc>
                  <a:txBody>
                    <a:bodyPr/>
                    <a:lstStyle/>
                    <a:p>
                      <a:endParaRPr lang="en-US" dirty="0"/>
                    </a:p>
                  </a:txBody>
                  <a:tcPr marL="87630" marR="87630"/>
                </a:tc>
                <a:tc>
                  <a:txBody>
                    <a:bodyPr/>
                    <a:lstStyle/>
                    <a:p>
                      <a:endParaRPr lang="en-US" dirty="0"/>
                    </a:p>
                  </a:txBody>
                  <a:tcPr marL="87630" marR="87630"/>
                </a:tc>
                <a:extLst>
                  <a:ext uri="{0D108BD9-81ED-4DB2-BD59-A6C34878D82A}">
                    <a16:rowId xmlns:a16="http://schemas.microsoft.com/office/drawing/2014/main" xmlns="" val="10001"/>
                  </a:ext>
                </a:extLst>
              </a:tr>
              <a:tr h="1314655">
                <a:tc>
                  <a:txBody>
                    <a:bodyPr/>
                    <a:lstStyle/>
                    <a:p>
                      <a:r>
                        <a:rPr kumimoji="0" lang="en-CA" sz="1000" kern="1200" dirty="0">
                          <a:solidFill>
                            <a:schemeClr val="dk1"/>
                          </a:solidFill>
                          <a:latin typeface="Arial" pitchFamily="34" charset="0"/>
                          <a:ea typeface="+mn-ea"/>
                          <a:cs typeface="Arial" pitchFamily="34" charset="0"/>
                        </a:rPr>
                        <a:t>Has the Board issued specific risk management policies and procedures with respect to ML/FT risks? Are these policies and procedures properly designed to be applied in a risk sensitive manner</a:t>
                      </a:r>
                      <a:endParaRPr lang="en-US" sz="1000" dirty="0">
                        <a:latin typeface="Arial" pitchFamily="34" charset="0"/>
                        <a:cs typeface="Arial" pitchFamily="34" charset="0"/>
                      </a:endParaRPr>
                    </a:p>
                  </a:txBody>
                  <a:tcPr marL="87630" marR="87630"/>
                </a:tc>
                <a:tc>
                  <a:txBody>
                    <a:bodyPr/>
                    <a:lstStyle/>
                    <a:p>
                      <a:endParaRPr lang="en-US" dirty="0"/>
                    </a:p>
                  </a:txBody>
                  <a:tcPr marL="87630" marR="87630"/>
                </a:tc>
                <a:tc>
                  <a:txBody>
                    <a:bodyPr/>
                    <a:lstStyle/>
                    <a:p>
                      <a:endParaRPr lang="en-US" dirty="0"/>
                    </a:p>
                  </a:txBody>
                  <a:tcPr marL="87630" marR="87630"/>
                </a:tc>
                <a:tc>
                  <a:txBody>
                    <a:bodyPr/>
                    <a:lstStyle/>
                    <a:p>
                      <a:endParaRPr lang="en-US" dirty="0"/>
                    </a:p>
                  </a:txBody>
                  <a:tcPr marL="87630" marR="87630"/>
                </a:tc>
                <a:tc>
                  <a:txBody>
                    <a:bodyPr/>
                    <a:lstStyle/>
                    <a:p>
                      <a:endParaRPr lang="en-US" dirty="0"/>
                    </a:p>
                  </a:txBody>
                  <a:tcPr marL="87630" marR="87630"/>
                </a:tc>
                <a:tc>
                  <a:txBody>
                    <a:bodyPr/>
                    <a:lstStyle/>
                    <a:p>
                      <a:endParaRPr lang="en-US" dirty="0"/>
                    </a:p>
                  </a:txBody>
                  <a:tcPr marL="87630" marR="87630"/>
                </a:tc>
                <a:extLst>
                  <a:ext uri="{0D108BD9-81ED-4DB2-BD59-A6C34878D82A}">
                    <a16:rowId xmlns:a16="http://schemas.microsoft.com/office/drawing/2014/main" xmlns="" val="10002"/>
                  </a:ext>
                </a:extLst>
              </a:tr>
              <a:tr h="550320">
                <a:tc>
                  <a:txBody>
                    <a:bodyPr/>
                    <a:lstStyle/>
                    <a:p>
                      <a:r>
                        <a:rPr kumimoji="0" lang="en-CA" sz="1000" kern="1200" dirty="0">
                          <a:solidFill>
                            <a:schemeClr val="dk1"/>
                          </a:solidFill>
                          <a:latin typeface="Arial" pitchFamily="34" charset="0"/>
                          <a:ea typeface="+mn-ea"/>
                          <a:cs typeface="Arial" pitchFamily="34" charset="0"/>
                        </a:rPr>
                        <a:t>How often are the policies and procedures reviewed? Updated?</a:t>
                      </a:r>
                      <a:endParaRPr lang="en-US" sz="1000" dirty="0">
                        <a:latin typeface="Arial" pitchFamily="34" charset="0"/>
                        <a:cs typeface="Arial" pitchFamily="34" charset="0"/>
                      </a:endParaRPr>
                    </a:p>
                  </a:txBody>
                  <a:tcPr marL="87630" marR="87630"/>
                </a:tc>
                <a:tc>
                  <a:txBody>
                    <a:bodyPr/>
                    <a:lstStyle/>
                    <a:p>
                      <a:endParaRPr lang="en-US" dirty="0"/>
                    </a:p>
                  </a:txBody>
                  <a:tcPr marL="87630" marR="87630"/>
                </a:tc>
                <a:tc>
                  <a:txBody>
                    <a:bodyPr/>
                    <a:lstStyle/>
                    <a:p>
                      <a:endParaRPr lang="en-US" dirty="0"/>
                    </a:p>
                  </a:txBody>
                  <a:tcPr marL="87630" marR="87630"/>
                </a:tc>
                <a:tc>
                  <a:txBody>
                    <a:bodyPr/>
                    <a:lstStyle/>
                    <a:p>
                      <a:endParaRPr lang="en-US" dirty="0"/>
                    </a:p>
                  </a:txBody>
                  <a:tcPr marL="87630" marR="87630"/>
                </a:tc>
                <a:tc>
                  <a:txBody>
                    <a:bodyPr/>
                    <a:lstStyle/>
                    <a:p>
                      <a:endParaRPr lang="en-US" dirty="0"/>
                    </a:p>
                  </a:txBody>
                  <a:tcPr marL="87630" marR="87630"/>
                </a:tc>
                <a:tc>
                  <a:txBody>
                    <a:bodyPr/>
                    <a:lstStyle/>
                    <a:p>
                      <a:endParaRPr lang="en-US" dirty="0"/>
                    </a:p>
                  </a:txBody>
                  <a:tcPr marL="87630" marR="87630"/>
                </a:tc>
                <a:extLst>
                  <a:ext uri="{0D108BD9-81ED-4DB2-BD59-A6C34878D82A}">
                    <a16:rowId xmlns:a16="http://schemas.microsoft.com/office/drawing/2014/main" xmlns="" val="10003"/>
                  </a:ext>
                </a:extLst>
              </a:tr>
              <a:tr h="1161788">
                <a:tc>
                  <a:txBody>
                    <a:bodyPr/>
                    <a:lstStyle/>
                    <a:p>
                      <a:r>
                        <a:rPr kumimoji="0" lang="en-CA" sz="1000" kern="1200" dirty="0">
                          <a:solidFill>
                            <a:schemeClr val="dk1"/>
                          </a:solidFill>
                          <a:latin typeface="Arial" pitchFamily="34" charset="0"/>
                          <a:ea typeface="+mn-ea"/>
                          <a:cs typeface="Arial" pitchFamily="34" charset="0"/>
                        </a:rPr>
                        <a:t>Has the Board allocated adequate financial, human and other resources to the compliance function? Risk management function? And internal audit/review function?</a:t>
                      </a:r>
                      <a:endParaRPr lang="en-US" sz="1000" dirty="0">
                        <a:latin typeface="Arial" pitchFamily="34" charset="0"/>
                        <a:cs typeface="Arial" pitchFamily="34" charset="0"/>
                      </a:endParaRPr>
                    </a:p>
                  </a:txBody>
                  <a:tcPr marL="87630" marR="87630"/>
                </a:tc>
                <a:tc>
                  <a:txBody>
                    <a:bodyPr/>
                    <a:lstStyle/>
                    <a:p>
                      <a:endParaRPr lang="en-US" dirty="0"/>
                    </a:p>
                  </a:txBody>
                  <a:tcPr marL="87630" marR="87630"/>
                </a:tc>
                <a:tc>
                  <a:txBody>
                    <a:bodyPr/>
                    <a:lstStyle/>
                    <a:p>
                      <a:endParaRPr lang="en-US" dirty="0"/>
                    </a:p>
                  </a:txBody>
                  <a:tcPr marL="87630" marR="87630"/>
                </a:tc>
                <a:tc>
                  <a:txBody>
                    <a:bodyPr/>
                    <a:lstStyle/>
                    <a:p>
                      <a:endParaRPr lang="en-US" dirty="0"/>
                    </a:p>
                  </a:txBody>
                  <a:tcPr marL="87630" marR="87630"/>
                </a:tc>
                <a:tc>
                  <a:txBody>
                    <a:bodyPr/>
                    <a:lstStyle/>
                    <a:p>
                      <a:endParaRPr lang="en-US" dirty="0"/>
                    </a:p>
                  </a:txBody>
                  <a:tcPr marL="87630" marR="87630"/>
                </a:tc>
                <a:tc>
                  <a:txBody>
                    <a:bodyPr/>
                    <a:lstStyle/>
                    <a:p>
                      <a:endParaRPr lang="en-US" dirty="0"/>
                    </a:p>
                  </a:txBody>
                  <a:tcPr marL="87630" marR="87630"/>
                </a:tc>
                <a:extLst>
                  <a:ext uri="{0D108BD9-81ED-4DB2-BD59-A6C34878D82A}">
                    <a16:rowId xmlns:a16="http://schemas.microsoft.com/office/drawing/2014/main" xmlns="" val="10004"/>
                  </a:ext>
                </a:extLst>
              </a:tr>
            </a:tbl>
          </a:graphicData>
        </a:graphic>
      </p:graphicFrame>
      <p:sp>
        <p:nvSpPr>
          <p:cNvPr id="3" name="Slide Number Placeholder 2">
            <a:extLst>
              <a:ext uri="{FF2B5EF4-FFF2-40B4-BE49-F238E27FC236}">
                <a16:creationId xmlns:a16="http://schemas.microsoft.com/office/drawing/2014/main" xmlns="" id="{D9303D86-C676-F819-5751-FF24B2880B32}"/>
              </a:ext>
            </a:extLst>
          </p:cNvPr>
          <p:cNvSpPr>
            <a:spLocks noGrp="1"/>
          </p:cNvSpPr>
          <p:nvPr>
            <p:ph type="sldNum" sz="quarter" idx="12"/>
          </p:nvPr>
        </p:nvSpPr>
        <p:spPr/>
        <p:txBody>
          <a:bodyPr/>
          <a:lstStyle/>
          <a:p>
            <a:fld id="{55E91883-6879-4885-B5A7-5310529E5223}" type="slidenum">
              <a:rPr lang="en-AU" smtClean="0"/>
              <a:t>16</a:t>
            </a:fld>
            <a:endParaRPr lang="en-A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4400" dirty="0">
                <a:effectLst/>
              </a:rPr>
              <a:t>Onsite inspections</a:t>
            </a:r>
          </a:p>
        </p:txBody>
      </p:sp>
      <p:sp>
        <p:nvSpPr>
          <p:cNvPr id="3" name="Content Placeholder 2"/>
          <p:cNvSpPr>
            <a:spLocks noGrp="1"/>
          </p:cNvSpPr>
          <p:nvPr>
            <p:ph idx="1"/>
          </p:nvPr>
        </p:nvSpPr>
        <p:spPr/>
        <p:txBody>
          <a:bodyPr>
            <a:normAutofit/>
          </a:bodyPr>
          <a:lstStyle/>
          <a:p>
            <a:pPr marL="571500" indent="-571500" algn="l">
              <a:buFont typeface="Arial" panose="020B0604020202020204" pitchFamily="34" charset="0"/>
              <a:buChar char="•"/>
            </a:pPr>
            <a:r>
              <a:rPr lang="en-GB" sz="3200" b="0" dirty="0">
                <a:effectLst/>
              </a:rPr>
              <a:t>Risk management systems generally look good on paper but can be bad in practice. </a:t>
            </a:r>
          </a:p>
          <a:p>
            <a:pPr marL="571500" indent="-571500" algn="l">
              <a:buFont typeface="Arial" panose="020B0604020202020204" pitchFamily="34" charset="0"/>
              <a:buChar char="•"/>
            </a:pPr>
            <a:r>
              <a:rPr lang="en-GB" sz="3200" b="0" dirty="0">
                <a:effectLst/>
              </a:rPr>
              <a:t>The SBV will undertake on-site inspections to assess and review banks’ AML/CFT risk management systems.</a:t>
            </a:r>
            <a:endParaRPr lang="en-AU" sz="3200" b="0" dirty="0">
              <a:effectLst/>
            </a:endParaRPr>
          </a:p>
        </p:txBody>
      </p:sp>
      <p:sp>
        <p:nvSpPr>
          <p:cNvPr id="4" name="Slide Number Placeholder 3">
            <a:extLst>
              <a:ext uri="{FF2B5EF4-FFF2-40B4-BE49-F238E27FC236}">
                <a16:creationId xmlns:a16="http://schemas.microsoft.com/office/drawing/2014/main" xmlns="" id="{48072234-A8A3-1C15-40AC-3EBB342DFBE2}"/>
              </a:ext>
            </a:extLst>
          </p:cNvPr>
          <p:cNvSpPr>
            <a:spLocks noGrp="1"/>
          </p:cNvSpPr>
          <p:nvPr>
            <p:ph type="sldNum" sz="quarter" idx="12"/>
          </p:nvPr>
        </p:nvSpPr>
        <p:spPr/>
        <p:txBody>
          <a:bodyPr/>
          <a:lstStyle/>
          <a:p>
            <a:fld id="{55E91883-6879-4885-B5A7-5310529E5223}" type="slidenum">
              <a:rPr lang="en-AU" smtClean="0"/>
              <a:t>17</a:t>
            </a:fld>
            <a:endParaRPr lang="en-A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4400" dirty="0">
                <a:effectLst/>
              </a:rPr>
              <a:t>Objectives of inspections</a:t>
            </a:r>
          </a:p>
        </p:txBody>
      </p:sp>
      <p:sp>
        <p:nvSpPr>
          <p:cNvPr id="3" name="Content Placeholder 2"/>
          <p:cNvSpPr>
            <a:spLocks noGrp="1"/>
          </p:cNvSpPr>
          <p:nvPr>
            <p:ph idx="1"/>
          </p:nvPr>
        </p:nvSpPr>
        <p:spPr>
          <a:xfrm>
            <a:off x="457200" y="1600200"/>
            <a:ext cx="8229600" cy="4800600"/>
          </a:xfrm>
        </p:spPr>
        <p:txBody>
          <a:bodyPr>
            <a:noAutofit/>
          </a:bodyPr>
          <a:lstStyle/>
          <a:p>
            <a:pPr marL="0" indent="0" algn="l">
              <a:buNone/>
            </a:pPr>
            <a:r>
              <a:rPr lang="en-GB" sz="2000" b="0" dirty="0">
                <a:effectLst/>
              </a:rPr>
              <a:t>The objectives of an AML inspection are to:</a:t>
            </a:r>
            <a:endParaRPr lang="en-AU" sz="2000" b="0" dirty="0">
              <a:effectLst/>
            </a:endParaRPr>
          </a:p>
          <a:p>
            <a:pPr marL="971550" lvl="1" indent="-571500">
              <a:buFont typeface="Arial" panose="020B0604020202020204" pitchFamily="34" charset="0"/>
              <a:buChar char="•"/>
            </a:pPr>
            <a:r>
              <a:rPr lang="en-GB" sz="2000" b="0" dirty="0">
                <a:effectLst/>
              </a:rPr>
              <a:t>Ascertain if adequate policies and procedures have been established in accordance with the requirements the Law and related rules and decrees. </a:t>
            </a:r>
            <a:endParaRPr lang="en-AU" sz="2000" b="0" dirty="0">
              <a:effectLst/>
            </a:endParaRPr>
          </a:p>
          <a:p>
            <a:pPr marL="971550" lvl="1" indent="-571500">
              <a:buFont typeface="Arial" panose="020B0604020202020204" pitchFamily="34" charset="0"/>
              <a:buChar char="•"/>
            </a:pPr>
            <a:r>
              <a:rPr lang="en-GB" sz="2000" b="0" dirty="0">
                <a:effectLst/>
              </a:rPr>
              <a:t>Determine if the policies and procedures have been properly applied and enforced. </a:t>
            </a:r>
            <a:endParaRPr lang="en-AU" sz="2000" b="0" dirty="0">
              <a:effectLst/>
            </a:endParaRPr>
          </a:p>
          <a:p>
            <a:pPr marL="971550" lvl="1" indent="-571500">
              <a:buFont typeface="Arial" panose="020B0604020202020204" pitchFamily="34" charset="0"/>
              <a:buChar char="•"/>
            </a:pPr>
            <a:r>
              <a:rPr lang="en-GB" sz="2000" b="0" dirty="0">
                <a:effectLst/>
              </a:rPr>
              <a:t>Assess the sufficiency of the Board risk management systems and process.</a:t>
            </a:r>
            <a:endParaRPr lang="en-AU" sz="2000" b="0" dirty="0">
              <a:effectLst/>
            </a:endParaRPr>
          </a:p>
          <a:p>
            <a:pPr marL="971550" lvl="1" indent="-571500">
              <a:buFont typeface="Arial" panose="020B0604020202020204" pitchFamily="34" charset="0"/>
              <a:buChar char="•"/>
            </a:pPr>
            <a:r>
              <a:rPr lang="en-GB" sz="2000" b="0" dirty="0">
                <a:effectLst/>
              </a:rPr>
              <a:t>Assess the effectiveness, adequacy, and competency of the compliance officer and the internal/external auditor.</a:t>
            </a:r>
            <a:endParaRPr lang="en-AU" sz="2000" b="0" dirty="0">
              <a:effectLst/>
            </a:endParaRPr>
          </a:p>
        </p:txBody>
      </p:sp>
      <p:sp>
        <p:nvSpPr>
          <p:cNvPr id="4" name="Slide Number Placeholder 3">
            <a:extLst>
              <a:ext uri="{FF2B5EF4-FFF2-40B4-BE49-F238E27FC236}">
                <a16:creationId xmlns:a16="http://schemas.microsoft.com/office/drawing/2014/main" xmlns="" id="{B913D224-8DB2-38EA-C0B8-CF8FC2AE7B3E}"/>
              </a:ext>
            </a:extLst>
          </p:cNvPr>
          <p:cNvSpPr>
            <a:spLocks noGrp="1"/>
          </p:cNvSpPr>
          <p:nvPr>
            <p:ph type="sldNum" sz="quarter" idx="12"/>
          </p:nvPr>
        </p:nvSpPr>
        <p:spPr/>
        <p:txBody>
          <a:bodyPr/>
          <a:lstStyle/>
          <a:p>
            <a:fld id="{55E91883-6879-4885-B5A7-5310529E5223}" type="slidenum">
              <a:rPr lang="en-AU" smtClean="0"/>
              <a:t>18</a:t>
            </a:fld>
            <a:endParaRPr lang="en-A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4400" dirty="0">
                <a:effectLst/>
              </a:rPr>
              <a:t>Coverage of inspections</a:t>
            </a:r>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pPr marL="0" indent="0" algn="l">
              <a:buNone/>
            </a:pPr>
            <a:r>
              <a:rPr lang="en-GB" sz="2600" b="0" dirty="0">
                <a:effectLst/>
              </a:rPr>
              <a:t>Inspections conducted by the SBV may cover, but are not limited to the following areas:</a:t>
            </a:r>
          </a:p>
          <a:p>
            <a:pPr lvl="2"/>
            <a:r>
              <a:rPr lang="en-GB" sz="2200" dirty="0">
                <a:effectLst/>
              </a:rPr>
              <a:t>Corporate governance</a:t>
            </a:r>
            <a:endParaRPr lang="en-AU" sz="2200" dirty="0">
              <a:effectLst/>
            </a:endParaRPr>
          </a:p>
          <a:p>
            <a:pPr lvl="2"/>
            <a:r>
              <a:rPr lang="en-GB" sz="2200" dirty="0">
                <a:effectLst/>
              </a:rPr>
              <a:t>Customer due diligence</a:t>
            </a:r>
            <a:endParaRPr lang="en-AU" sz="2200" dirty="0">
              <a:effectLst/>
            </a:endParaRPr>
          </a:p>
          <a:p>
            <a:pPr lvl="2"/>
            <a:r>
              <a:rPr lang="en-GB" sz="2200" dirty="0">
                <a:effectLst/>
              </a:rPr>
              <a:t>Transaction and account monitoring</a:t>
            </a:r>
            <a:endParaRPr lang="en-AU" sz="2200" dirty="0">
              <a:effectLst/>
            </a:endParaRPr>
          </a:p>
          <a:p>
            <a:pPr lvl="2"/>
            <a:r>
              <a:rPr lang="en-GB" sz="2200" dirty="0">
                <a:effectLst/>
              </a:rPr>
              <a:t>Risk assessment systems and procedures covering customers and products/services offered by the bank</a:t>
            </a:r>
            <a:endParaRPr lang="en-AU" sz="2200" dirty="0">
              <a:effectLst/>
            </a:endParaRPr>
          </a:p>
          <a:p>
            <a:pPr lvl="2"/>
            <a:r>
              <a:rPr lang="en-GB" sz="2200" dirty="0">
                <a:effectLst/>
              </a:rPr>
              <a:t>STR reporting</a:t>
            </a:r>
            <a:endParaRPr lang="en-AU" sz="2200" dirty="0">
              <a:effectLst/>
            </a:endParaRPr>
          </a:p>
          <a:p>
            <a:pPr lvl="2"/>
            <a:r>
              <a:rPr lang="en-GB" sz="2200" dirty="0">
                <a:effectLst/>
              </a:rPr>
              <a:t>Threshold transaction reporting</a:t>
            </a:r>
            <a:endParaRPr lang="en-AU" sz="2200" dirty="0">
              <a:effectLst/>
            </a:endParaRPr>
          </a:p>
          <a:p>
            <a:pPr lvl="2"/>
            <a:r>
              <a:rPr lang="en-GB" sz="2200" dirty="0">
                <a:effectLst/>
              </a:rPr>
              <a:t>PEPs</a:t>
            </a:r>
            <a:endParaRPr lang="en-AU" sz="2200" dirty="0">
              <a:effectLst/>
            </a:endParaRPr>
          </a:p>
          <a:p>
            <a:pPr lvl="2"/>
            <a:r>
              <a:rPr lang="en-GB" sz="2200" dirty="0">
                <a:effectLst/>
              </a:rPr>
              <a:t>Correspondent Banking</a:t>
            </a:r>
            <a:endParaRPr lang="en-AU" sz="2200" dirty="0">
              <a:effectLst/>
            </a:endParaRPr>
          </a:p>
          <a:p>
            <a:pPr lvl="2"/>
            <a:r>
              <a:rPr lang="en-GB" sz="2200" dirty="0">
                <a:effectLst/>
              </a:rPr>
              <a:t>Wire Transfers</a:t>
            </a:r>
            <a:endParaRPr lang="en-AU" sz="2200" dirty="0">
              <a:effectLst/>
            </a:endParaRPr>
          </a:p>
          <a:p>
            <a:pPr lvl="2"/>
            <a:r>
              <a:rPr lang="en-GB" sz="2200" dirty="0">
                <a:effectLst/>
              </a:rPr>
              <a:t>Record Keeping</a:t>
            </a:r>
            <a:endParaRPr lang="en-AU" sz="2200" dirty="0">
              <a:effectLst/>
            </a:endParaRPr>
          </a:p>
          <a:p>
            <a:pPr lvl="2"/>
            <a:r>
              <a:rPr lang="en-GB" sz="2200" dirty="0">
                <a:effectLst/>
              </a:rPr>
              <a:t>Internal controls (policies and procedures, compliance officer and internal audit)</a:t>
            </a:r>
            <a:endParaRPr lang="en-AU" sz="2200" dirty="0">
              <a:effectLst/>
            </a:endParaRPr>
          </a:p>
          <a:p>
            <a:pPr lvl="2"/>
            <a:r>
              <a:rPr lang="en-GB" sz="2200" dirty="0">
                <a:effectLst/>
              </a:rPr>
              <a:t>Staff training</a:t>
            </a:r>
            <a:endParaRPr lang="en-AU" sz="2200" dirty="0">
              <a:effectLst/>
            </a:endParaRPr>
          </a:p>
          <a:p>
            <a:endParaRPr lang="en-AU" dirty="0"/>
          </a:p>
        </p:txBody>
      </p:sp>
      <p:sp>
        <p:nvSpPr>
          <p:cNvPr id="4" name="Slide Number Placeholder 3">
            <a:extLst>
              <a:ext uri="{FF2B5EF4-FFF2-40B4-BE49-F238E27FC236}">
                <a16:creationId xmlns:a16="http://schemas.microsoft.com/office/drawing/2014/main" xmlns="" id="{627CBAA2-3165-9485-9092-C33F9E9CBCE0}"/>
              </a:ext>
            </a:extLst>
          </p:cNvPr>
          <p:cNvSpPr>
            <a:spLocks noGrp="1"/>
          </p:cNvSpPr>
          <p:nvPr>
            <p:ph type="sldNum" sz="quarter" idx="12"/>
          </p:nvPr>
        </p:nvSpPr>
        <p:spPr/>
        <p:txBody>
          <a:bodyPr/>
          <a:lstStyle/>
          <a:p>
            <a:fld id="{55E91883-6879-4885-B5A7-5310529E5223}" type="slidenum">
              <a:rPr lang="en-AU" smtClean="0"/>
              <a:t>19</a:t>
            </a:fld>
            <a:endParaRPr lang="en-A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Autofit/>
          </a:bodyPr>
          <a:lstStyle/>
          <a:p>
            <a:pPr marL="723900" indent="-723900" algn="ctr">
              <a:buClr>
                <a:srgbClr val="FF0000"/>
              </a:buClr>
              <a:buSzPct val="75000"/>
              <a:defRPr/>
            </a:pPr>
            <a:r>
              <a:rPr lang="en-US" altLang="ja-JP" sz="4400" dirty="0"/>
              <a:t>Developing a Risk–Based Supervisory Framework</a:t>
            </a:r>
          </a:p>
        </p:txBody>
      </p:sp>
      <p:sp>
        <p:nvSpPr>
          <p:cNvPr id="3" name="Content Placeholder 2"/>
          <p:cNvSpPr>
            <a:spLocks noGrp="1"/>
          </p:cNvSpPr>
          <p:nvPr>
            <p:ph idx="1"/>
          </p:nvPr>
        </p:nvSpPr>
        <p:spPr>
          <a:xfrm>
            <a:off x="990600" y="1905000"/>
            <a:ext cx="6858000" cy="4221163"/>
          </a:xfrm>
        </p:spPr>
        <p:txBody>
          <a:bodyPr>
            <a:normAutofit/>
          </a:bodyPr>
          <a:lstStyle/>
          <a:p>
            <a:pPr>
              <a:buNone/>
            </a:pPr>
            <a:endParaRPr lang="en-US" dirty="0"/>
          </a:p>
          <a:p>
            <a:pPr marL="571500" indent="-571500" algn="l">
              <a:buFont typeface="Arial" panose="020B0604020202020204" pitchFamily="34" charset="0"/>
              <a:buChar char="•"/>
            </a:pPr>
            <a:r>
              <a:rPr lang="en-US" sz="2400" b="0" dirty="0">
                <a:effectLst/>
              </a:rPr>
              <a:t>Under a capacity development project with the International Monetary Fund (IMF), the SBV is in the process of developing a risk-based approach to AML/CFT supervision.</a:t>
            </a:r>
          </a:p>
          <a:p>
            <a:pPr marL="571500" indent="-571500" algn="l">
              <a:buFont typeface="Arial" panose="020B0604020202020204" pitchFamily="34" charset="0"/>
              <a:buChar char="•"/>
            </a:pPr>
            <a:r>
              <a:rPr lang="en-US" sz="2400" b="0" dirty="0">
                <a:effectLst/>
              </a:rPr>
              <a:t>SBV is developing tools to assess bank’s inherent money laundering/ terrorist financing (ML/TF) risk and the measures they take to manage risks.  </a:t>
            </a:r>
          </a:p>
        </p:txBody>
      </p:sp>
      <p:sp>
        <p:nvSpPr>
          <p:cNvPr id="4" name="Slide Number Placeholder 3">
            <a:extLst>
              <a:ext uri="{FF2B5EF4-FFF2-40B4-BE49-F238E27FC236}">
                <a16:creationId xmlns:a16="http://schemas.microsoft.com/office/drawing/2014/main" xmlns="" id="{A7A4140F-9404-48F3-00F1-9D7AC6959E9D}"/>
              </a:ext>
            </a:extLst>
          </p:cNvPr>
          <p:cNvSpPr>
            <a:spLocks noGrp="1"/>
          </p:cNvSpPr>
          <p:nvPr>
            <p:ph type="sldNum" sz="quarter" idx="12"/>
          </p:nvPr>
        </p:nvSpPr>
        <p:spPr/>
        <p:txBody>
          <a:bodyPr/>
          <a:lstStyle/>
          <a:p>
            <a:fld id="{55E91883-6879-4885-B5A7-5310529E5223}" type="slidenum">
              <a:rPr lang="en-AU" smtClean="0"/>
              <a:t>2</a:t>
            </a:fld>
            <a:endParaRPr lang="en-A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5600"/>
            <a:ext cx="8229600" cy="1143000"/>
          </a:xfrm>
        </p:spPr>
        <p:txBody>
          <a:bodyPr/>
          <a:lstStyle/>
          <a:p>
            <a:pPr algn="ctr"/>
            <a:r>
              <a:rPr lang="en-US" dirty="0"/>
              <a:t>Questions</a:t>
            </a:r>
          </a:p>
        </p:txBody>
      </p:sp>
      <p:sp>
        <p:nvSpPr>
          <p:cNvPr id="3" name="Slide Number Placeholder 2">
            <a:extLst>
              <a:ext uri="{FF2B5EF4-FFF2-40B4-BE49-F238E27FC236}">
                <a16:creationId xmlns:a16="http://schemas.microsoft.com/office/drawing/2014/main" xmlns="" id="{5E8E6FC1-6556-F043-3B30-893DC948E7DE}"/>
              </a:ext>
            </a:extLst>
          </p:cNvPr>
          <p:cNvSpPr>
            <a:spLocks noGrp="1"/>
          </p:cNvSpPr>
          <p:nvPr>
            <p:ph type="sldNum" sz="quarter" idx="12"/>
          </p:nvPr>
        </p:nvSpPr>
        <p:spPr/>
        <p:txBody>
          <a:bodyPr/>
          <a:lstStyle/>
          <a:p>
            <a:fld id="{55E91883-6879-4885-B5A7-5310529E5223}" type="slidenum">
              <a:rPr lang="en-AU" smtClean="0"/>
              <a:t>20</a:t>
            </a:fld>
            <a:endParaRPr lang="en-A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4400" dirty="0"/>
              <a:t>AML/CFT Supervision</a:t>
            </a:r>
          </a:p>
        </p:txBody>
      </p:sp>
      <p:sp>
        <p:nvSpPr>
          <p:cNvPr id="3" name="Content Placeholder 2"/>
          <p:cNvSpPr>
            <a:spLocks noGrp="1"/>
          </p:cNvSpPr>
          <p:nvPr>
            <p:ph idx="1"/>
          </p:nvPr>
        </p:nvSpPr>
        <p:spPr/>
        <p:txBody>
          <a:bodyPr>
            <a:normAutofit fontScale="92500"/>
          </a:bodyPr>
          <a:lstStyle/>
          <a:p>
            <a:pPr marL="0" indent="0" algn="l">
              <a:buNone/>
            </a:pPr>
            <a:r>
              <a:rPr lang="en-AU" sz="2400" dirty="0">
                <a:effectLst/>
              </a:rPr>
              <a:t>Offsite supervision of banks which includes:</a:t>
            </a:r>
          </a:p>
          <a:p>
            <a:pPr lvl="2"/>
            <a:r>
              <a:rPr lang="en-AU" sz="2400" dirty="0">
                <a:effectLst/>
              </a:rPr>
              <a:t>Performing a risk assessment to identify each bank’s AML/CFT inherent risk.</a:t>
            </a:r>
          </a:p>
          <a:p>
            <a:pPr lvl="2"/>
            <a:r>
              <a:rPr lang="en-AU" sz="2400" dirty="0">
                <a:effectLst/>
              </a:rPr>
              <a:t>Assessing the adequacy of each bank’s risk management policies.</a:t>
            </a:r>
          </a:p>
          <a:p>
            <a:pPr marL="0" indent="0" algn="l">
              <a:buNone/>
            </a:pPr>
            <a:r>
              <a:rPr lang="en-AU" sz="2400" dirty="0">
                <a:effectLst/>
              </a:rPr>
              <a:t>Onsite inspections of banks which includes:</a:t>
            </a:r>
          </a:p>
          <a:p>
            <a:pPr lvl="2"/>
            <a:r>
              <a:rPr lang="en-AU" sz="2400" dirty="0"/>
              <a:t>Reviewing files</a:t>
            </a:r>
            <a:r>
              <a:rPr lang="en-AU" sz="2400" dirty="0">
                <a:effectLst/>
              </a:rPr>
              <a:t>, interviewing staff etc., to determine if banks are effectively implementing the requirements of the Law on Money Laundering Prevention and Control.</a:t>
            </a:r>
          </a:p>
        </p:txBody>
      </p:sp>
      <p:sp>
        <p:nvSpPr>
          <p:cNvPr id="4" name="Slide Number Placeholder 3">
            <a:extLst>
              <a:ext uri="{FF2B5EF4-FFF2-40B4-BE49-F238E27FC236}">
                <a16:creationId xmlns:a16="http://schemas.microsoft.com/office/drawing/2014/main" xmlns="" id="{8EB0C2EF-0E6A-E3C9-2C57-A730968951FD}"/>
              </a:ext>
            </a:extLst>
          </p:cNvPr>
          <p:cNvSpPr>
            <a:spLocks noGrp="1"/>
          </p:cNvSpPr>
          <p:nvPr>
            <p:ph type="sldNum" sz="quarter" idx="12"/>
          </p:nvPr>
        </p:nvSpPr>
        <p:spPr/>
        <p:txBody>
          <a:bodyPr/>
          <a:lstStyle/>
          <a:p>
            <a:fld id="{55E91883-6879-4885-B5A7-5310529E5223}" type="slidenum">
              <a:rPr lang="en-AU" smtClean="0"/>
              <a:t>3</a:t>
            </a:fld>
            <a:endParaRPr lang="en-A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6A3978-EE5F-330A-C068-7DF83F1CA845}"/>
              </a:ext>
            </a:extLst>
          </p:cNvPr>
          <p:cNvSpPr>
            <a:spLocks noGrp="1"/>
          </p:cNvSpPr>
          <p:nvPr>
            <p:ph type="title"/>
          </p:nvPr>
        </p:nvSpPr>
        <p:spPr>
          <a:xfrm>
            <a:off x="1524000" y="304800"/>
            <a:ext cx="7162800" cy="1143000"/>
          </a:xfrm>
        </p:spPr>
        <p:txBody>
          <a:bodyPr>
            <a:normAutofit fontScale="90000"/>
          </a:bodyPr>
          <a:lstStyle/>
          <a:p>
            <a:r>
              <a:rPr lang="en-AU" sz="4400" dirty="0">
                <a:effectLst/>
              </a:rPr>
              <a:t>Reporting subjects’ obligations</a:t>
            </a:r>
          </a:p>
        </p:txBody>
      </p:sp>
      <p:sp>
        <p:nvSpPr>
          <p:cNvPr id="3" name="Content Placeholder 2">
            <a:extLst>
              <a:ext uri="{FF2B5EF4-FFF2-40B4-BE49-F238E27FC236}">
                <a16:creationId xmlns:a16="http://schemas.microsoft.com/office/drawing/2014/main" xmlns="" id="{02249CFF-D1A1-90BE-FD2F-9EC230A4843B}"/>
              </a:ext>
            </a:extLst>
          </p:cNvPr>
          <p:cNvSpPr>
            <a:spLocks noGrp="1"/>
          </p:cNvSpPr>
          <p:nvPr>
            <p:ph idx="1"/>
          </p:nvPr>
        </p:nvSpPr>
        <p:spPr>
          <a:xfrm>
            <a:off x="628650" y="1371600"/>
            <a:ext cx="8210550" cy="4805363"/>
          </a:xfrm>
        </p:spPr>
        <p:txBody>
          <a:bodyPr>
            <a:noAutofit/>
          </a:bodyPr>
          <a:lstStyle/>
          <a:p>
            <a:pPr marL="571500" indent="-571500" algn="l">
              <a:buFont typeface="Arial" panose="020B0604020202020204" pitchFamily="34" charset="0"/>
              <a:buChar char="•"/>
            </a:pPr>
            <a:r>
              <a:rPr lang="en-AU" sz="1800" b="0" dirty="0">
                <a:effectLst/>
              </a:rPr>
              <a:t>The Law on Money Laundering Prevention and Control (Law No. 14/2022/QH15) which was adopted on 15 November 2022 requires reporting subjects to carry out a ML risk assessment. </a:t>
            </a:r>
          </a:p>
          <a:p>
            <a:pPr marL="571500" indent="-571500" algn="l">
              <a:buFont typeface="Arial" panose="020B0604020202020204" pitchFamily="34" charset="0"/>
              <a:buChar char="•"/>
            </a:pPr>
            <a:r>
              <a:rPr lang="en-AU" sz="1800" b="0" dirty="0">
                <a:effectLst/>
              </a:rPr>
              <a:t>This risk assessment should, reflecting international standards as outlined by the Financial Action Task Force (FATF) include consideration of risks arising from:</a:t>
            </a:r>
          </a:p>
          <a:p>
            <a:pPr marL="971550" lvl="1" indent="-571500">
              <a:buFont typeface="Arial" panose="020B0604020202020204" pitchFamily="34" charset="0"/>
              <a:buChar char="•"/>
            </a:pPr>
            <a:r>
              <a:rPr lang="en-AU" dirty="0">
                <a:effectLst/>
              </a:rPr>
              <a:t>Customer types;</a:t>
            </a:r>
          </a:p>
          <a:p>
            <a:pPr marL="971550" lvl="1" indent="-571500">
              <a:buFont typeface="Arial" panose="020B0604020202020204" pitchFamily="34" charset="0"/>
              <a:buChar char="•"/>
            </a:pPr>
            <a:r>
              <a:rPr lang="en-AU" b="0" dirty="0">
                <a:effectLst/>
              </a:rPr>
              <a:t>Products and services offered;</a:t>
            </a:r>
          </a:p>
          <a:p>
            <a:pPr marL="971550" lvl="1" indent="-571500">
              <a:buFont typeface="Arial" panose="020B0604020202020204" pitchFamily="34" charset="0"/>
              <a:buChar char="•"/>
            </a:pPr>
            <a:r>
              <a:rPr lang="en-AU" dirty="0">
                <a:effectLst/>
              </a:rPr>
              <a:t>Delivery channels; and</a:t>
            </a:r>
          </a:p>
          <a:p>
            <a:pPr marL="971550" lvl="1" indent="-571500">
              <a:buFont typeface="Arial" panose="020B0604020202020204" pitchFamily="34" charset="0"/>
              <a:buChar char="•"/>
            </a:pPr>
            <a:r>
              <a:rPr lang="en-AU" b="0" dirty="0">
                <a:effectLst/>
              </a:rPr>
              <a:t>Geographic risk (domestic and foreign).</a:t>
            </a:r>
          </a:p>
          <a:p>
            <a:pPr marL="571500" indent="-571500" algn="l">
              <a:buFont typeface="Arial" panose="020B0604020202020204" pitchFamily="34" charset="0"/>
              <a:buChar char="•"/>
            </a:pPr>
            <a:r>
              <a:rPr lang="en-AU" sz="1800" b="0" dirty="0">
                <a:effectLst/>
              </a:rPr>
              <a:t>This risk assessment should be updated annually and submitted to the SBV within 45 days of completion/approval.</a:t>
            </a:r>
          </a:p>
        </p:txBody>
      </p:sp>
      <p:sp>
        <p:nvSpPr>
          <p:cNvPr id="4" name="Slide Number Placeholder 3">
            <a:extLst>
              <a:ext uri="{FF2B5EF4-FFF2-40B4-BE49-F238E27FC236}">
                <a16:creationId xmlns:a16="http://schemas.microsoft.com/office/drawing/2014/main" xmlns="" id="{80AC87A3-4FE4-9A25-3649-2D7BA6ABE8C2}"/>
              </a:ext>
            </a:extLst>
          </p:cNvPr>
          <p:cNvSpPr>
            <a:spLocks noGrp="1"/>
          </p:cNvSpPr>
          <p:nvPr>
            <p:ph type="sldNum" sz="quarter" idx="12"/>
          </p:nvPr>
        </p:nvSpPr>
        <p:spPr/>
        <p:txBody>
          <a:bodyPr/>
          <a:lstStyle/>
          <a:p>
            <a:fld id="{55E91883-6879-4885-B5A7-5310529E5223}" type="slidenum">
              <a:rPr lang="en-AU" smtClean="0"/>
              <a:t>4</a:t>
            </a:fld>
            <a:endParaRPr lang="en-AU"/>
          </a:p>
        </p:txBody>
      </p:sp>
    </p:spTree>
    <p:extLst>
      <p:ext uri="{BB962C8B-B14F-4D97-AF65-F5344CB8AC3E}">
        <p14:creationId xmlns:p14="http://schemas.microsoft.com/office/powerpoint/2010/main" val="87276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723900" indent="-723900" algn="ctr">
              <a:buClr>
                <a:srgbClr val="FF0000"/>
              </a:buClr>
              <a:buSzPct val="75000"/>
              <a:defRPr/>
            </a:pPr>
            <a:r>
              <a:rPr lang="en-US" altLang="ja-JP" dirty="0"/>
              <a:t/>
            </a:r>
            <a:br>
              <a:rPr lang="en-US" altLang="ja-JP" dirty="0"/>
            </a:br>
            <a:r>
              <a:rPr lang="en-US" altLang="ja-JP" sz="4400" dirty="0"/>
              <a:t>Framework for Analyzing ML/TF Risks</a:t>
            </a:r>
          </a:p>
        </p:txBody>
      </p:sp>
      <p:sp>
        <p:nvSpPr>
          <p:cNvPr id="3" name="Content Placeholder 2"/>
          <p:cNvSpPr>
            <a:spLocks noGrp="1"/>
          </p:cNvSpPr>
          <p:nvPr>
            <p:ph idx="1"/>
          </p:nvPr>
        </p:nvSpPr>
        <p:spPr>
          <a:xfrm>
            <a:off x="457200" y="2057400"/>
            <a:ext cx="8229600" cy="4073525"/>
          </a:xfrm>
        </p:spPr>
        <p:txBody>
          <a:bodyPr>
            <a:normAutofit/>
          </a:bodyPr>
          <a:lstStyle/>
          <a:p>
            <a:pPr>
              <a:buNone/>
            </a:pPr>
            <a:endParaRPr lang="en-US" sz="2000" dirty="0">
              <a:latin typeface="Arial" pitchFamily="34" charset="0"/>
              <a:cs typeface="Arial" pitchFamily="34" charset="0"/>
            </a:endParaRPr>
          </a:p>
          <a:p>
            <a:pPr marL="0" indent="0" algn="l">
              <a:buNone/>
            </a:pPr>
            <a:r>
              <a:rPr lang="en-US" sz="3200" b="0" dirty="0">
                <a:effectLst/>
              </a:rPr>
              <a:t>ML/TF risk is analyzed using the following  framework:</a:t>
            </a:r>
          </a:p>
          <a:p>
            <a:pPr lvl="2"/>
            <a:r>
              <a:rPr lang="en-US" sz="3200" dirty="0">
                <a:effectLst/>
              </a:rPr>
              <a:t>Customers</a:t>
            </a:r>
          </a:p>
          <a:p>
            <a:pPr lvl="2"/>
            <a:r>
              <a:rPr lang="en-US" sz="3200" dirty="0">
                <a:effectLst/>
              </a:rPr>
              <a:t>Products and Services</a:t>
            </a:r>
          </a:p>
          <a:p>
            <a:pPr lvl="2"/>
            <a:r>
              <a:rPr lang="en-US" sz="3200" dirty="0">
                <a:effectLst/>
              </a:rPr>
              <a:t>Delivery Channels</a:t>
            </a:r>
          </a:p>
          <a:p>
            <a:pPr lvl="2"/>
            <a:r>
              <a:rPr lang="en-US" sz="3200" dirty="0">
                <a:effectLst/>
              </a:rPr>
              <a:t>Geographic Regions</a:t>
            </a:r>
          </a:p>
        </p:txBody>
      </p:sp>
      <p:sp>
        <p:nvSpPr>
          <p:cNvPr id="4" name="Slide Number Placeholder 3">
            <a:extLst>
              <a:ext uri="{FF2B5EF4-FFF2-40B4-BE49-F238E27FC236}">
                <a16:creationId xmlns:a16="http://schemas.microsoft.com/office/drawing/2014/main" xmlns="" id="{B2AEAEFC-AD70-2824-8D25-D8748699F842}"/>
              </a:ext>
            </a:extLst>
          </p:cNvPr>
          <p:cNvSpPr>
            <a:spLocks noGrp="1"/>
          </p:cNvSpPr>
          <p:nvPr>
            <p:ph type="sldNum" sz="quarter" idx="12"/>
          </p:nvPr>
        </p:nvSpPr>
        <p:spPr/>
        <p:txBody>
          <a:bodyPr/>
          <a:lstStyle/>
          <a:p>
            <a:fld id="{55E91883-6879-4885-B5A7-5310529E5223}" type="slidenum">
              <a:rPr lang="en-AU" smtClean="0"/>
              <a:t>5</a:t>
            </a:fld>
            <a:endParaRPr lang="en-A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ChangeArrowheads="1"/>
          </p:cNvSpPr>
          <p:nvPr/>
        </p:nvSpPr>
        <p:spPr bwMode="auto">
          <a:xfrm>
            <a:off x="1143000" y="1828800"/>
            <a:ext cx="6629400" cy="3733800"/>
          </a:xfrm>
          <a:prstGeom prst="rect">
            <a:avLst/>
          </a:prstGeom>
          <a:solidFill>
            <a:srgbClr val="FFFFFF"/>
          </a:solidFill>
          <a:ln w="12700">
            <a:solidFill>
              <a:schemeClr val="tx1"/>
            </a:solidFill>
            <a:miter lim="800000"/>
            <a:headEnd type="none" w="sm" len="sm"/>
            <a:tailEnd type="none" w="sm" len="sm"/>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263172" name="Rectangle 4"/>
          <p:cNvSpPr>
            <a:spLocks noChangeArrowheads="1"/>
          </p:cNvSpPr>
          <p:nvPr/>
        </p:nvSpPr>
        <p:spPr bwMode="auto">
          <a:xfrm>
            <a:off x="533400" y="228600"/>
            <a:ext cx="8077200" cy="1295400"/>
          </a:xfrm>
          <a:prstGeom prst="rect">
            <a:avLst/>
          </a:prstGeom>
          <a:noFill/>
          <a:ln w="9525">
            <a:noFill/>
            <a:miter lim="800000"/>
            <a:headEnd/>
            <a:tailEnd/>
          </a:ln>
          <a:effectLst/>
        </p:spPr>
        <p:txBody>
          <a:bodyPr/>
          <a:lstStyle/>
          <a:p>
            <a:pPr marL="723900" marR="0" lvl="0" indent="-723900" algn="ctr" defTabSz="914400" rtl="0" eaLnBrk="1" fontAlgn="auto" latinLnBrk="0" hangingPunct="1">
              <a:lnSpc>
                <a:spcPct val="100000"/>
              </a:lnSpc>
              <a:spcBef>
                <a:spcPct val="0"/>
              </a:spcBef>
              <a:spcAft>
                <a:spcPts val="0"/>
              </a:spcAft>
              <a:buClr>
                <a:srgbClr val="FF0000"/>
              </a:buClr>
              <a:buSzPct val="75000"/>
              <a:buFontTx/>
              <a:buNone/>
              <a:tabLst/>
              <a:defRPr/>
            </a:pPr>
            <a:r>
              <a:rPr kumimoji="0" lang="en-US" altLang="ja-JP" sz="4400" b="0" i="0" u="none" strike="noStrike" kern="1200" cap="none" spc="0" normalizeH="0" baseline="0" noProof="0" dirty="0">
                <a:ln>
                  <a:noFill/>
                </a:ln>
                <a:solidFill>
                  <a:srgbClr val="000000"/>
                </a:solidFill>
                <a:effectLst/>
                <a:uLnTx/>
                <a:uFillTx/>
                <a:latin typeface="Arial"/>
                <a:ea typeface="+mj-ea"/>
                <a:cs typeface="Arial"/>
              </a:rPr>
              <a:t>Source of ML/TF Risks within Financial Institutions </a:t>
            </a:r>
          </a:p>
        </p:txBody>
      </p:sp>
      <p:sp>
        <p:nvSpPr>
          <p:cNvPr id="263173" name="Oval 5"/>
          <p:cNvSpPr>
            <a:spLocks noChangeArrowheads="1"/>
          </p:cNvSpPr>
          <p:nvPr/>
        </p:nvSpPr>
        <p:spPr bwMode="auto">
          <a:xfrm>
            <a:off x="1295400" y="2057400"/>
            <a:ext cx="4191000" cy="1828800"/>
          </a:xfrm>
          <a:prstGeom prst="ellipse">
            <a:avLst/>
          </a:prstGeom>
          <a:solidFill>
            <a:srgbClr val="00FF00">
              <a:alpha val="50000"/>
            </a:srgbClr>
          </a:solidFill>
          <a:ln w="12700">
            <a:solidFill>
              <a:schemeClr val="tx1"/>
            </a:solidFill>
            <a:round/>
            <a:headEnd type="none" w="sm" len="sm"/>
            <a:tailEnd type="none" w="sm" len="sm"/>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263174" name="Oval 6"/>
          <p:cNvSpPr>
            <a:spLocks noChangeArrowheads="1"/>
          </p:cNvSpPr>
          <p:nvPr/>
        </p:nvSpPr>
        <p:spPr bwMode="auto">
          <a:xfrm>
            <a:off x="3352800" y="2057400"/>
            <a:ext cx="4191000" cy="1828800"/>
          </a:xfrm>
          <a:prstGeom prst="ellipse">
            <a:avLst/>
          </a:prstGeom>
          <a:solidFill>
            <a:srgbClr val="FFFF00">
              <a:alpha val="50000"/>
            </a:srgbClr>
          </a:solidFill>
          <a:ln w="12700">
            <a:solidFill>
              <a:schemeClr val="tx1"/>
            </a:solidFill>
            <a:round/>
            <a:headEnd type="none" w="sm" len="sm"/>
            <a:tailEnd type="none" w="sm" len="sm"/>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263175" name="Oval 7"/>
          <p:cNvSpPr>
            <a:spLocks noChangeArrowheads="1"/>
          </p:cNvSpPr>
          <p:nvPr/>
        </p:nvSpPr>
        <p:spPr bwMode="auto">
          <a:xfrm>
            <a:off x="1295400" y="3124200"/>
            <a:ext cx="4191000" cy="1828800"/>
          </a:xfrm>
          <a:prstGeom prst="ellipse">
            <a:avLst/>
          </a:prstGeom>
          <a:solidFill>
            <a:srgbClr val="00FFFF">
              <a:alpha val="50000"/>
            </a:srgbClr>
          </a:solidFill>
          <a:ln w="12700">
            <a:solidFill>
              <a:schemeClr val="tx1"/>
            </a:solidFill>
            <a:round/>
            <a:headEnd type="none" w="sm" len="sm"/>
            <a:tailEnd type="none" w="sm" len="sm"/>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263176" name="Text Box 8"/>
          <p:cNvSpPr txBox="1">
            <a:spLocks noChangeArrowheads="1"/>
          </p:cNvSpPr>
          <p:nvPr/>
        </p:nvSpPr>
        <p:spPr bwMode="auto">
          <a:xfrm>
            <a:off x="1981200" y="2286000"/>
            <a:ext cx="1676400" cy="461665"/>
          </a:xfrm>
          <a:prstGeom prst="rect">
            <a:avLst/>
          </a:prstGeom>
          <a:noFill/>
          <a:ln w="12700">
            <a:noFill/>
            <a:miter lim="800000"/>
            <a:headEnd type="none" w="sm" len="sm"/>
            <a:tailEnd type="none" w="sm" len="sm"/>
          </a:ln>
          <a:effectLst/>
        </p:spPr>
        <p:txBody>
          <a:bodyPr wrap="square">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Times New Roman" pitchFamily="18" charset="0"/>
                <a:ea typeface="+mn-ea"/>
                <a:cs typeface="Arial" charset="0"/>
              </a:rPr>
              <a:t>Customers</a:t>
            </a:r>
          </a:p>
        </p:txBody>
      </p:sp>
      <p:sp>
        <p:nvSpPr>
          <p:cNvPr id="263177" name="Text Box 9"/>
          <p:cNvSpPr txBox="1">
            <a:spLocks noChangeArrowheads="1"/>
          </p:cNvSpPr>
          <p:nvPr/>
        </p:nvSpPr>
        <p:spPr bwMode="auto">
          <a:xfrm>
            <a:off x="5410200" y="2133600"/>
            <a:ext cx="1828800" cy="830997"/>
          </a:xfrm>
          <a:prstGeom prst="rect">
            <a:avLst/>
          </a:prstGeom>
          <a:noFill/>
          <a:ln w="12700">
            <a:noFill/>
            <a:miter lim="800000"/>
            <a:headEnd type="none" w="sm" len="sm"/>
            <a:tailEnd type="none" w="sm" len="sm"/>
          </a:ln>
          <a:effectLst/>
        </p:spPr>
        <p:txBody>
          <a:bodyPr>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Times New Roman" pitchFamily="18" charset="0"/>
                <a:ea typeface="+mn-ea"/>
                <a:cs typeface="Arial" charset="0"/>
              </a:rPr>
              <a:t>Products and Services</a:t>
            </a:r>
          </a:p>
        </p:txBody>
      </p:sp>
      <p:sp>
        <p:nvSpPr>
          <p:cNvPr id="263178" name="Text Box 10"/>
          <p:cNvSpPr txBox="1">
            <a:spLocks noChangeArrowheads="1"/>
          </p:cNvSpPr>
          <p:nvPr/>
        </p:nvSpPr>
        <p:spPr bwMode="auto">
          <a:xfrm>
            <a:off x="1676400" y="3886200"/>
            <a:ext cx="1981200" cy="1015663"/>
          </a:xfrm>
          <a:prstGeom prst="rect">
            <a:avLst/>
          </a:prstGeom>
          <a:noFill/>
          <a:ln w="12700">
            <a:noFill/>
            <a:miter lim="800000"/>
            <a:headEnd type="none" w="sm" len="sm"/>
            <a:tailEnd type="none" w="sm" len="sm"/>
          </a:ln>
          <a:effectLst/>
        </p:spPr>
        <p:txBody>
          <a:bodyPr wrap="square">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Times New Roman" pitchFamily="18" charset="0"/>
                <a:ea typeface="+mn-ea"/>
                <a:cs typeface="Arial" charset="0"/>
              </a:rPr>
              <a:t>Geographic</a:t>
            </a:r>
          </a:p>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Times New Roman" pitchFamily="18" charset="0"/>
                <a:ea typeface="+mn-ea"/>
                <a:cs typeface="Arial" charset="0"/>
              </a:rPr>
              <a:t>Location</a:t>
            </a:r>
          </a:p>
        </p:txBody>
      </p:sp>
      <p:sp>
        <p:nvSpPr>
          <p:cNvPr id="10" name="Oval 7"/>
          <p:cNvSpPr>
            <a:spLocks noChangeArrowheads="1"/>
          </p:cNvSpPr>
          <p:nvPr/>
        </p:nvSpPr>
        <p:spPr bwMode="auto">
          <a:xfrm>
            <a:off x="3505200" y="3048000"/>
            <a:ext cx="4191000" cy="1828800"/>
          </a:xfrm>
          <a:prstGeom prst="ellipse">
            <a:avLst/>
          </a:prstGeom>
          <a:solidFill>
            <a:srgbClr val="00FFFF">
              <a:alpha val="50000"/>
            </a:srgbClr>
          </a:solidFill>
          <a:ln w="12700">
            <a:solidFill>
              <a:schemeClr val="tx1"/>
            </a:solidFill>
            <a:round/>
            <a:headEnd type="none" w="sm" len="sm"/>
            <a:tailEnd type="none" w="sm" len="sm"/>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11" name="Text Box 10"/>
          <p:cNvSpPr txBox="1">
            <a:spLocks noChangeArrowheads="1"/>
          </p:cNvSpPr>
          <p:nvPr/>
        </p:nvSpPr>
        <p:spPr bwMode="auto">
          <a:xfrm>
            <a:off x="5334000" y="3962400"/>
            <a:ext cx="1981200" cy="830997"/>
          </a:xfrm>
          <a:prstGeom prst="rect">
            <a:avLst/>
          </a:prstGeom>
          <a:noFill/>
          <a:ln w="12700">
            <a:noFill/>
            <a:miter lim="800000"/>
            <a:headEnd type="none" w="sm" len="sm"/>
            <a:tailEnd type="none" w="sm" len="sm"/>
          </a:ln>
          <a:effectLst/>
        </p:spPr>
        <p:txBody>
          <a:bodyPr wrap="square">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Times New Roman" pitchFamily="18" charset="0"/>
                <a:ea typeface="+mn-ea"/>
                <a:cs typeface="Arial" charset="0"/>
              </a:rPr>
              <a:t>Delivery Channels</a:t>
            </a:r>
          </a:p>
        </p:txBody>
      </p:sp>
      <p:sp>
        <p:nvSpPr>
          <p:cNvPr id="2" name="Slide Number Placeholder 1">
            <a:extLst>
              <a:ext uri="{FF2B5EF4-FFF2-40B4-BE49-F238E27FC236}">
                <a16:creationId xmlns:a16="http://schemas.microsoft.com/office/drawing/2014/main" xmlns="" id="{1E81E5EE-FAAF-1016-0C05-3DF542D7E021}"/>
              </a:ext>
            </a:extLst>
          </p:cNvPr>
          <p:cNvSpPr>
            <a:spLocks noGrp="1"/>
          </p:cNvSpPr>
          <p:nvPr>
            <p:ph type="sldNum" sz="quarter" idx="12"/>
          </p:nvPr>
        </p:nvSpPr>
        <p:spPr/>
        <p:txBody>
          <a:bodyPr/>
          <a:lstStyle/>
          <a:p>
            <a:fld id="{55E91883-6879-4885-B5A7-5310529E5223}" type="slidenum">
              <a:rPr lang="en-AU" smtClean="0"/>
              <a:t>6</a:t>
            </a:fld>
            <a:endParaRPr lang="en-AU"/>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4400" dirty="0"/>
              <a:t>Approach to AML/CFT Supervision</a:t>
            </a:r>
          </a:p>
        </p:txBody>
      </p:sp>
      <p:sp>
        <p:nvSpPr>
          <p:cNvPr id="3" name="Content Placeholder 2"/>
          <p:cNvSpPr>
            <a:spLocks noGrp="1"/>
          </p:cNvSpPr>
          <p:nvPr>
            <p:ph idx="1"/>
          </p:nvPr>
        </p:nvSpPr>
        <p:spPr/>
        <p:txBody>
          <a:bodyPr>
            <a:normAutofit fontScale="92500" lnSpcReduction="20000"/>
          </a:bodyPr>
          <a:lstStyle/>
          <a:p>
            <a:pPr marL="571500" indent="-571500" algn="l">
              <a:buFont typeface="Arial" panose="020B0604020202020204" pitchFamily="34" charset="0"/>
              <a:buChar char="•"/>
            </a:pPr>
            <a:r>
              <a:rPr lang="en-AU" sz="3600" b="0" dirty="0">
                <a:effectLst/>
              </a:rPr>
              <a:t>SBV will implement a risk-based approach AML/CFT to supervision.</a:t>
            </a:r>
          </a:p>
          <a:p>
            <a:pPr marL="571500" indent="-571500" algn="l">
              <a:buFont typeface="Arial" panose="020B0604020202020204" pitchFamily="34" charset="0"/>
              <a:buChar char="•"/>
            </a:pPr>
            <a:r>
              <a:rPr lang="en-GB" sz="3600" b="0" dirty="0">
                <a:effectLst/>
              </a:rPr>
              <a:t>Under this approach the SBV assesses the net ML/TF risk across all banks and allocates its supervisory resources in a manner commensurate with the varying levels of ML/TF risk.</a:t>
            </a:r>
          </a:p>
          <a:p>
            <a:pPr>
              <a:buNone/>
            </a:pPr>
            <a:endParaRPr lang="en-AU" dirty="0"/>
          </a:p>
        </p:txBody>
      </p:sp>
      <p:sp>
        <p:nvSpPr>
          <p:cNvPr id="4" name="Slide Number Placeholder 3">
            <a:extLst>
              <a:ext uri="{FF2B5EF4-FFF2-40B4-BE49-F238E27FC236}">
                <a16:creationId xmlns:a16="http://schemas.microsoft.com/office/drawing/2014/main" xmlns="" id="{A323B404-4B5F-7B5D-FE07-B2BAB22FBC4B}"/>
              </a:ext>
            </a:extLst>
          </p:cNvPr>
          <p:cNvSpPr>
            <a:spLocks noGrp="1"/>
          </p:cNvSpPr>
          <p:nvPr>
            <p:ph type="sldNum" sz="quarter" idx="12"/>
          </p:nvPr>
        </p:nvSpPr>
        <p:spPr/>
        <p:txBody>
          <a:bodyPr/>
          <a:lstStyle/>
          <a:p>
            <a:fld id="{55E91883-6879-4885-B5A7-5310529E5223}" type="slidenum">
              <a:rPr lang="en-AU" smtClean="0"/>
              <a:t>7</a:t>
            </a:fld>
            <a:endParaRPr lang="en-A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4400" dirty="0">
                <a:effectLst/>
              </a:rPr>
              <a:t>Tools used by SBV</a:t>
            </a:r>
          </a:p>
        </p:txBody>
      </p:sp>
      <p:sp>
        <p:nvSpPr>
          <p:cNvPr id="3" name="Content Placeholder 2"/>
          <p:cNvSpPr>
            <a:spLocks noGrp="1"/>
          </p:cNvSpPr>
          <p:nvPr>
            <p:ph idx="1"/>
          </p:nvPr>
        </p:nvSpPr>
        <p:spPr/>
        <p:txBody>
          <a:bodyPr>
            <a:normAutofit/>
          </a:bodyPr>
          <a:lstStyle/>
          <a:p>
            <a:pPr marL="0" indent="0" algn="l">
              <a:buNone/>
            </a:pPr>
            <a:r>
              <a:rPr lang="en-AU" sz="3200" b="0" dirty="0">
                <a:effectLst/>
              </a:rPr>
              <a:t>With the assistance of the IMF a number of tools have been developed to assist the SBV carry out its supervisory responsibilities. These are:</a:t>
            </a:r>
          </a:p>
          <a:p>
            <a:pPr lvl="2"/>
            <a:r>
              <a:rPr lang="en-AU" sz="2900" dirty="0">
                <a:effectLst/>
              </a:rPr>
              <a:t>Risk assessment tool</a:t>
            </a:r>
          </a:p>
          <a:p>
            <a:pPr lvl="2"/>
            <a:r>
              <a:rPr lang="en-AU" sz="2900" dirty="0">
                <a:effectLst/>
              </a:rPr>
              <a:t>Data collection</a:t>
            </a:r>
          </a:p>
          <a:p>
            <a:pPr lvl="2"/>
            <a:r>
              <a:rPr lang="en-AU" sz="2900" dirty="0">
                <a:effectLst/>
              </a:rPr>
              <a:t>Risk management questionnaire</a:t>
            </a:r>
          </a:p>
          <a:p>
            <a:pPr lvl="2"/>
            <a:r>
              <a:rPr lang="en-AU" sz="2900" dirty="0">
                <a:effectLst/>
              </a:rPr>
              <a:t>Onsite examination procedures</a:t>
            </a:r>
          </a:p>
        </p:txBody>
      </p:sp>
      <p:sp>
        <p:nvSpPr>
          <p:cNvPr id="4" name="Slide Number Placeholder 3">
            <a:extLst>
              <a:ext uri="{FF2B5EF4-FFF2-40B4-BE49-F238E27FC236}">
                <a16:creationId xmlns:a16="http://schemas.microsoft.com/office/drawing/2014/main" xmlns="" id="{C5947C55-47C6-9840-F844-122DC183CBA0}"/>
              </a:ext>
            </a:extLst>
          </p:cNvPr>
          <p:cNvSpPr>
            <a:spLocks noGrp="1"/>
          </p:cNvSpPr>
          <p:nvPr>
            <p:ph type="sldNum" sz="quarter" idx="12"/>
          </p:nvPr>
        </p:nvSpPr>
        <p:spPr/>
        <p:txBody>
          <a:bodyPr/>
          <a:lstStyle/>
          <a:p>
            <a:fld id="{55E91883-6879-4885-B5A7-5310529E5223}" type="slidenum">
              <a:rPr lang="en-AU" smtClean="0"/>
              <a:t>8</a:t>
            </a:fld>
            <a:endParaRPr lang="en-A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Risk Assessment Tool</a:t>
            </a:r>
          </a:p>
        </p:txBody>
      </p:sp>
      <p:sp>
        <p:nvSpPr>
          <p:cNvPr id="3" name="Content Placeholder 2"/>
          <p:cNvSpPr>
            <a:spLocks noGrp="1"/>
          </p:cNvSpPr>
          <p:nvPr>
            <p:ph idx="1"/>
          </p:nvPr>
        </p:nvSpPr>
        <p:spPr/>
        <p:txBody>
          <a:bodyPr>
            <a:normAutofit fontScale="92500" lnSpcReduction="20000"/>
          </a:bodyPr>
          <a:lstStyle/>
          <a:p>
            <a:pPr marL="571500" indent="-571500" algn="l">
              <a:buFont typeface="Arial" panose="020B0604020202020204" pitchFamily="34" charset="0"/>
              <a:buChar char="•"/>
            </a:pPr>
            <a:r>
              <a:rPr lang="en-GB" sz="2800" b="0" dirty="0">
                <a:effectLst/>
              </a:rPr>
              <a:t>BSA/AMLD consider the size of a bank and the nature of its business model in determining its ML/TF risk and supervisory strategy (e.g. frequency of onsite inspections, scope of inspection).</a:t>
            </a:r>
          </a:p>
          <a:p>
            <a:pPr marL="571500" indent="-571500" algn="l">
              <a:buFont typeface="Arial" panose="020B0604020202020204" pitchFamily="34" charset="0"/>
              <a:buChar char="•"/>
            </a:pPr>
            <a:r>
              <a:rPr lang="en-GB" sz="2800" b="0" dirty="0">
                <a:effectLst/>
              </a:rPr>
              <a:t>BSA/AMLD consider a bank’s:</a:t>
            </a:r>
            <a:endParaRPr lang="en-AU" sz="2800" b="0" dirty="0">
              <a:effectLst/>
            </a:endParaRPr>
          </a:p>
          <a:p>
            <a:pPr lvl="2"/>
            <a:r>
              <a:rPr lang="en-US" sz="2500" dirty="0">
                <a:effectLst/>
              </a:rPr>
              <a:t>Type of deposit customers by residency and business/occupation;</a:t>
            </a:r>
            <a:endParaRPr lang="en-AU" sz="2500" dirty="0">
              <a:effectLst/>
            </a:endParaRPr>
          </a:p>
          <a:p>
            <a:pPr lvl="2"/>
            <a:r>
              <a:rPr lang="en-US" sz="2500" dirty="0">
                <a:effectLst/>
              </a:rPr>
              <a:t>Type of products/services offered;</a:t>
            </a:r>
            <a:endParaRPr lang="en-AU" sz="2500" dirty="0">
              <a:effectLst/>
            </a:endParaRPr>
          </a:p>
          <a:p>
            <a:pPr lvl="2"/>
            <a:r>
              <a:rPr lang="en-US" sz="2500" dirty="0">
                <a:effectLst/>
              </a:rPr>
              <a:t>Geographic regions to which it is exposed; and,</a:t>
            </a:r>
            <a:endParaRPr lang="en-AU" sz="2500" dirty="0">
              <a:effectLst/>
            </a:endParaRPr>
          </a:p>
          <a:p>
            <a:pPr lvl="2"/>
            <a:r>
              <a:rPr lang="en-US" sz="2500" dirty="0">
                <a:effectLst/>
              </a:rPr>
              <a:t>Types of delivery channels used by customers to access the bank’s services.</a:t>
            </a:r>
            <a:endParaRPr lang="en-AU" sz="2500" dirty="0">
              <a:effectLst/>
            </a:endParaRPr>
          </a:p>
          <a:p>
            <a:endParaRPr lang="en-US" dirty="0"/>
          </a:p>
        </p:txBody>
      </p:sp>
      <p:sp>
        <p:nvSpPr>
          <p:cNvPr id="4" name="Slide Number Placeholder 3">
            <a:extLst>
              <a:ext uri="{FF2B5EF4-FFF2-40B4-BE49-F238E27FC236}">
                <a16:creationId xmlns:a16="http://schemas.microsoft.com/office/drawing/2014/main" xmlns="" id="{034E6755-7321-A8F8-B2F1-C51A4A2605C9}"/>
              </a:ext>
            </a:extLst>
          </p:cNvPr>
          <p:cNvSpPr>
            <a:spLocks noGrp="1"/>
          </p:cNvSpPr>
          <p:nvPr>
            <p:ph type="sldNum" sz="quarter" idx="12"/>
          </p:nvPr>
        </p:nvSpPr>
        <p:spPr/>
        <p:txBody>
          <a:bodyPr/>
          <a:lstStyle/>
          <a:p>
            <a:fld id="{55E91883-6879-4885-B5A7-5310529E5223}" type="slidenum">
              <a:rPr lang="en-AU" smtClean="0"/>
              <a:t>9</a:t>
            </a:fld>
            <a:endParaRPr lang="en-AU"/>
          </a:p>
        </p:txBody>
      </p:sp>
    </p:spTree>
  </p:cSld>
  <p:clrMapOvr>
    <a:masterClrMapping/>
  </p:clrMapOvr>
</p:sld>
</file>

<file path=ppt/theme/theme1.xml><?xml version="1.0" encoding="utf-8"?>
<a:theme xmlns:a="http://schemas.openxmlformats.org/drawingml/2006/main" name="Theme1">
  <a:themeElements>
    <a:clrScheme name="Test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fontScheme name="Test">
      <a:majorFont>
        <a:latin typeface="Arial"/>
        <a:ea typeface="Times New Roman"/>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st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Test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Test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Test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Test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Test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Test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Test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Test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6251</TotalTime>
  <Words>1293</Words>
  <Application>Microsoft Office PowerPoint</Application>
  <PresentationFormat>On-screen Show (4:3)</PresentationFormat>
  <Paragraphs>190</Paragraphs>
  <Slides>20</Slides>
  <Notes>1</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Theme1</vt:lpstr>
      <vt:lpstr>Office Theme</vt:lpstr>
      <vt:lpstr>AML/CFT Supervision </vt:lpstr>
      <vt:lpstr>Developing a Risk–Based Supervisory Framework</vt:lpstr>
      <vt:lpstr>AML/CFT Supervision</vt:lpstr>
      <vt:lpstr>Reporting subjects’ obligations</vt:lpstr>
      <vt:lpstr> Framework for Analyzing ML/TF Risks</vt:lpstr>
      <vt:lpstr>PowerPoint Presentation</vt:lpstr>
      <vt:lpstr>Approach to AML/CFT Supervision</vt:lpstr>
      <vt:lpstr>Tools used by SBV</vt:lpstr>
      <vt:lpstr>Risk Assessment Tool</vt:lpstr>
      <vt:lpstr>Data Gathering Tool</vt:lpstr>
      <vt:lpstr>Data Collection</vt:lpstr>
      <vt:lpstr>Sample Data Capture Sheet Customer Type</vt:lpstr>
      <vt:lpstr>ML/TF Risk Management Questionnaire</vt:lpstr>
      <vt:lpstr>Risk Mitigants/Controls </vt:lpstr>
      <vt:lpstr>Risk Management Questionnaire</vt:lpstr>
      <vt:lpstr>Sample Questionnaire </vt:lpstr>
      <vt:lpstr>Onsite inspections</vt:lpstr>
      <vt:lpstr>Objectives of inspections</vt:lpstr>
      <vt:lpstr>Coverage of inspections</vt:lpstr>
      <vt:lpstr>Questions</vt:lpstr>
    </vt:vector>
  </TitlesOfParts>
  <Company>International Monetary Fund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 BANK OF MYANMAR</dc:title>
  <dc:creator>User</dc:creator>
  <cp:lastModifiedBy>Hewlett-Packard Company</cp:lastModifiedBy>
  <cp:revision>21</cp:revision>
  <dcterms:created xsi:type="dcterms:W3CDTF">2013-02-24T02:48:54Z</dcterms:created>
  <dcterms:modified xsi:type="dcterms:W3CDTF">2025-02-07T03:41:03Z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0c07ed86-5dc5-4593-ad03-a8684b843815_Enabled">
    <vt:lpwstr>true</vt:lpwstr>
  </property>
  <property fmtid="{D5CDD505-2E9C-101B-9397-08002B2CF9AE}" pid="4" name="MSIP_Label_0c07ed86-5dc5-4593-ad03-a8684b843815_SetDate">
    <vt:lpwstr>2025-02-06T04:18:35Z</vt:lpwstr>
  </property>
  <property fmtid="{D5CDD505-2E9C-101B-9397-08002B2CF9AE}" pid="5" name="MSIP_Label_0c07ed86-5dc5-4593-ad03-a8684b843815_Method">
    <vt:lpwstr>Standard</vt:lpwstr>
  </property>
  <property fmtid="{D5CDD505-2E9C-101B-9397-08002B2CF9AE}" pid="6" name="MSIP_Label_0c07ed86-5dc5-4593-ad03-a8684b843815_Name">
    <vt:lpwstr>0c07ed86-5dc5-4593-ad03-a8684b843815</vt:lpwstr>
  </property>
  <property fmtid="{D5CDD505-2E9C-101B-9397-08002B2CF9AE}" pid="7" name="MSIP_Label_0c07ed86-5dc5-4593-ad03-a8684b843815_SiteId">
    <vt:lpwstr>8085fa43-302e-45bd-b171-a6648c3b6be7</vt:lpwstr>
  </property>
  <property fmtid="{D5CDD505-2E9C-101B-9397-08002B2CF9AE}" pid="8" name="MSIP_Label_0c07ed86-5dc5-4593-ad03-a8684b843815_ActionId">
    <vt:lpwstr>0286e84f-f4b8-4fa5-b62d-3772aede905d</vt:lpwstr>
  </property>
  <property fmtid="{D5CDD505-2E9C-101B-9397-08002B2CF9AE}" pid="9" name="MSIP_Label_0c07ed86-5dc5-4593-ad03-a8684b843815_ContentBits">
    <vt:lpwstr>0</vt:lpwstr>
  </property>
  <property fmtid="{D5CDD505-2E9C-101B-9397-08002B2CF9AE}" pid="10" name="DISdDocName">
    <vt:lpwstr>SBV624063</vt:lpwstr>
  </property>
  <property fmtid="{D5CDD505-2E9C-101B-9397-08002B2CF9AE}" pid="11" name="DISProperties">
    <vt:lpwstr>DISdDocName,DIScgiUrl,DISdUser,DISdID,DISidcName,DISTaskPaneUrl</vt:lpwstr>
  </property>
  <property fmtid="{D5CDD505-2E9C-101B-9397-08002B2CF9AE}" pid="12" name="DIScgiUrl">
    <vt:lpwstr>http://webcenter-app01:16200/cs/idcplg</vt:lpwstr>
  </property>
  <property fmtid="{D5CDD505-2E9C-101B-9397-08002B2CF9AE}" pid="13" name="DISdUser">
    <vt:lpwstr>anonymous</vt:lpwstr>
  </property>
  <property fmtid="{D5CDD505-2E9C-101B-9397-08002B2CF9AE}" pid="14" name="DISdID">
    <vt:lpwstr>595077</vt:lpwstr>
  </property>
  <property fmtid="{D5CDD505-2E9C-101B-9397-08002B2CF9AE}" pid="15" name="DISidcName">
    <vt:lpwstr>webcenterapp0116200</vt:lpwstr>
  </property>
  <property fmtid="{D5CDD505-2E9C-101B-9397-08002B2CF9AE}" pid="16" name="DISTaskPaneUrl">
    <vt:lpwstr>http://webcenter-app01:16200/cs/idcplg?IdcService=DESKTOP_DOC_INFO&amp;dDocName=SBV624063&amp;dID=595077&amp;ClientControlled=DocMan,taskpane&amp;coreContentOnly=1</vt:lpwstr>
  </property>
</Properties>
</file>